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Gill Sans" panose="020B0502020104020203" pitchFamily="34" charset="-79"/>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U0VP1DFOfiJucVUkci7s4uJgo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37"/>
  </p:normalViewPr>
  <p:slideViewPr>
    <p:cSldViewPr snapToGrid="0" snapToObjects="1">
      <p:cViewPr varScale="1">
        <p:scale>
          <a:sx n="90" d="100"/>
          <a:sy n="90" d="100"/>
        </p:scale>
        <p:origin x="23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8" name="Google Shape;18;p2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5"/>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2" name="Google Shape;82;p3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6"/>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6"/>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9" name="Google Shape;89;p36"/>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6"/>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6"/>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539F8A"/>
                </a:solidFill>
                <a:latin typeface="Gill Sans"/>
                <a:ea typeface="Gill Sans"/>
                <a:cs typeface="Gill Sans"/>
                <a:sym typeface="Gill Sans"/>
              </a:defRPr>
            </a:lvl1pPr>
            <a:lvl2pPr marL="0" lvl="1" indent="0" algn="r">
              <a:spcBef>
                <a:spcPts val="0"/>
              </a:spcBef>
              <a:buNone/>
              <a:defRPr sz="900" b="0" i="0" u="none" strike="noStrike" cap="none">
                <a:solidFill>
                  <a:srgbClr val="539F8A"/>
                </a:solidFill>
                <a:latin typeface="Gill Sans"/>
                <a:ea typeface="Gill Sans"/>
                <a:cs typeface="Gill Sans"/>
                <a:sym typeface="Gill Sans"/>
              </a:defRPr>
            </a:lvl2pPr>
            <a:lvl3pPr marL="0" lvl="2" indent="0" algn="r">
              <a:spcBef>
                <a:spcPts val="0"/>
              </a:spcBef>
              <a:buNone/>
              <a:defRPr sz="900" b="0" i="0" u="none" strike="noStrike" cap="none">
                <a:solidFill>
                  <a:srgbClr val="539F8A"/>
                </a:solidFill>
                <a:latin typeface="Gill Sans"/>
                <a:ea typeface="Gill Sans"/>
                <a:cs typeface="Gill Sans"/>
                <a:sym typeface="Gill Sans"/>
              </a:defRPr>
            </a:lvl3pPr>
            <a:lvl4pPr marL="0" lvl="3" indent="0" algn="r">
              <a:spcBef>
                <a:spcPts val="0"/>
              </a:spcBef>
              <a:buNone/>
              <a:defRPr sz="900" b="0" i="0" u="none" strike="noStrike" cap="none">
                <a:solidFill>
                  <a:srgbClr val="539F8A"/>
                </a:solidFill>
                <a:latin typeface="Gill Sans"/>
                <a:ea typeface="Gill Sans"/>
                <a:cs typeface="Gill Sans"/>
                <a:sym typeface="Gill Sans"/>
              </a:defRPr>
            </a:lvl4pPr>
            <a:lvl5pPr marL="0" lvl="4" indent="0" algn="r">
              <a:spcBef>
                <a:spcPts val="0"/>
              </a:spcBef>
              <a:buNone/>
              <a:defRPr sz="900" b="0" i="0" u="none" strike="noStrike" cap="none">
                <a:solidFill>
                  <a:srgbClr val="539F8A"/>
                </a:solidFill>
                <a:latin typeface="Gill Sans"/>
                <a:ea typeface="Gill Sans"/>
                <a:cs typeface="Gill Sans"/>
                <a:sym typeface="Gill Sans"/>
              </a:defRPr>
            </a:lvl5pPr>
            <a:lvl6pPr marL="0" lvl="5" indent="0" algn="r">
              <a:spcBef>
                <a:spcPts val="0"/>
              </a:spcBef>
              <a:buNone/>
              <a:defRPr sz="900" b="0" i="0" u="none" strike="noStrike" cap="none">
                <a:solidFill>
                  <a:srgbClr val="539F8A"/>
                </a:solidFill>
                <a:latin typeface="Gill Sans"/>
                <a:ea typeface="Gill Sans"/>
                <a:cs typeface="Gill Sans"/>
                <a:sym typeface="Gill Sans"/>
              </a:defRPr>
            </a:lvl6pPr>
            <a:lvl7pPr marL="0" lvl="6" indent="0" algn="r">
              <a:spcBef>
                <a:spcPts val="0"/>
              </a:spcBef>
              <a:buNone/>
              <a:defRPr sz="900" b="0" i="0" u="none" strike="noStrike" cap="none">
                <a:solidFill>
                  <a:srgbClr val="539F8A"/>
                </a:solidFill>
                <a:latin typeface="Gill Sans"/>
                <a:ea typeface="Gill Sans"/>
                <a:cs typeface="Gill Sans"/>
                <a:sym typeface="Gill Sans"/>
              </a:defRPr>
            </a:lvl7pPr>
            <a:lvl8pPr marL="0" lvl="7" indent="0" algn="r">
              <a:spcBef>
                <a:spcPts val="0"/>
              </a:spcBef>
              <a:buNone/>
              <a:defRPr sz="900" b="0" i="0" u="none" strike="noStrike" cap="none">
                <a:solidFill>
                  <a:srgbClr val="539F8A"/>
                </a:solidFill>
                <a:latin typeface="Gill Sans"/>
                <a:ea typeface="Gill Sans"/>
                <a:cs typeface="Gill Sans"/>
                <a:sym typeface="Gill Sans"/>
              </a:defRPr>
            </a:lvl8pPr>
            <a:lvl9pPr marL="0" lvl="8" indent="0" algn="r">
              <a:spcBef>
                <a:spcPts val="0"/>
              </a:spcBef>
              <a:buNone/>
              <a:defRPr sz="900" b="0" i="0" u="none" strike="noStrike" cap="none">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28"/>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5" name="Google Shape;105;p2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8"/>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5"/>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5"/>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5" name="Google Shape;25;p25"/>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539F8A"/>
                </a:solidFill>
                <a:latin typeface="Gill Sans"/>
                <a:ea typeface="Gill Sans"/>
                <a:cs typeface="Gill Sans"/>
                <a:sym typeface="Gill Sans"/>
              </a:defRPr>
            </a:lvl1pPr>
            <a:lvl2pPr marL="0" lvl="1" indent="0" algn="r">
              <a:spcBef>
                <a:spcPts val="0"/>
              </a:spcBef>
              <a:buNone/>
              <a:defRPr sz="900" b="0" i="0" u="none" strike="noStrike" cap="none">
                <a:solidFill>
                  <a:srgbClr val="539F8A"/>
                </a:solidFill>
                <a:latin typeface="Gill Sans"/>
                <a:ea typeface="Gill Sans"/>
                <a:cs typeface="Gill Sans"/>
                <a:sym typeface="Gill Sans"/>
              </a:defRPr>
            </a:lvl2pPr>
            <a:lvl3pPr marL="0" lvl="2" indent="0" algn="r">
              <a:spcBef>
                <a:spcPts val="0"/>
              </a:spcBef>
              <a:buNone/>
              <a:defRPr sz="900" b="0" i="0" u="none" strike="noStrike" cap="none">
                <a:solidFill>
                  <a:srgbClr val="539F8A"/>
                </a:solidFill>
                <a:latin typeface="Gill Sans"/>
                <a:ea typeface="Gill Sans"/>
                <a:cs typeface="Gill Sans"/>
                <a:sym typeface="Gill Sans"/>
              </a:defRPr>
            </a:lvl3pPr>
            <a:lvl4pPr marL="0" lvl="3" indent="0" algn="r">
              <a:spcBef>
                <a:spcPts val="0"/>
              </a:spcBef>
              <a:buNone/>
              <a:defRPr sz="900" b="0" i="0" u="none" strike="noStrike" cap="none">
                <a:solidFill>
                  <a:srgbClr val="539F8A"/>
                </a:solidFill>
                <a:latin typeface="Gill Sans"/>
                <a:ea typeface="Gill Sans"/>
                <a:cs typeface="Gill Sans"/>
                <a:sym typeface="Gill Sans"/>
              </a:defRPr>
            </a:lvl4pPr>
            <a:lvl5pPr marL="0" lvl="4" indent="0" algn="r">
              <a:spcBef>
                <a:spcPts val="0"/>
              </a:spcBef>
              <a:buNone/>
              <a:defRPr sz="900" b="0" i="0" u="none" strike="noStrike" cap="none">
                <a:solidFill>
                  <a:srgbClr val="539F8A"/>
                </a:solidFill>
                <a:latin typeface="Gill Sans"/>
                <a:ea typeface="Gill Sans"/>
                <a:cs typeface="Gill Sans"/>
                <a:sym typeface="Gill Sans"/>
              </a:defRPr>
            </a:lvl5pPr>
            <a:lvl6pPr marL="0" lvl="5" indent="0" algn="r">
              <a:spcBef>
                <a:spcPts val="0"/>
              </a:spcBef>
              <a:buNone/>
              <a:defRPr sz="900" b="0" i="0" u="none" strike="noStrike" cap="none">
                <a:solidFill>
                  <a:srgbClr val="539F8A"/>
                </a:solidFill>
                <a:latin typeface="Gill Sans"/>
                <a:ea typeface="Gill Sans"/>
                <a:cs typeface="Gill Sans"/>
                <a:sym typeface="Gill Sans"/>
              </a:defRPr>
            </a:lvl6pPr>
            <a:lvl7pPr marL="0" lvl="6" indent="0" algn="r">
              <a:spcBef>
                <a:spcPts val="0"/>
              </a:spcBef>
              <a:buNone/>
              <a:defRPr sz="900" b="0" i="0" u="none" strike="noStrike" cap="none">
                <a:solidFill>
                  <a:srgbClr val="539F8A"/>
                </a:solidFill>
                <a:latin typeface="Gill Sans"/>
                <a:ea typeface="Gill Sans"/>
                <a:cs typeface="Gill Sans"/>
                <a:sym typeface="Gill Sans"/>
              </a:defRPr>
            </a:lvl7pPr>
            <a:lvl8pPr marL="0" lvl="7" indent="0" algn="r">
              <a:spcBef>
                <a:spcPts val="0"/>
              </a:spcBef>
              <a:buNone/>
              <a:defRPr sz="900" b="0" i="0" u="none" strike="noStrike" cap="none">
                <a:solidFill>
                  <a:srgbClr val="539F8A"/>
                </a:solidFill>
                <a:latin typeface="Gill Sans"/>
                <a:ea typeface="Gill Sans"/>
                <a:cs typeface="Gill Sans"/>
                <a:sym typeface="Gill Sans"/>
              </a:defRPr>
            </a:lvl8pPr>
            <a:lvl9pPr marL="0" lvl="8" indent="0" algn="r">
              <a:spcBef>
                <a:spcPts val="0"/>
              </a:spcBef>
              <a:buNone/>
              <a:defRPr sz="900" b="0" i="0" u="none" strike="noStrike" cap="none">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2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2" name="Google Shape;32;p2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3" name="Google Shape;33;p2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9"/>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9"/>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40" name="Google Shape;40;p2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539F8A"/>
                </a:solidFill>
                <a:latin typeface="Gill Sans"/>
                <a:ea typeface="Gill Sans"/>
                <a:cs typeface="Gill Sans"/>
                <a:sym typeface="Gill Sans"/>
              </a:defRPr>
            </a:lvl1pPr>
            <a:lvl2pPr marL="0" lvl="1" indent="0" algn="r">
              <a:spcBef>
                <a:spcPts val="0"/>
              </a:spcBef>
              <a:buNone/>
              <a:defRPr sz="900" b="0" i="0" u="none" strike="noStrike" cap="none">
                <a:solidFill>
                  <a:srgbClr val="539F8A"/>
                </a:solidFill>
                <a:latin typeface="Gill Sans"/>
                <a:ea typeface="Gill Sans"/>
                <a:cs typeface="Gill Sans"/>
                <a:sym typeface="Gill Sans"/>
              </a:defRPr>
            </a:lvl2pPr>
            <a:lvl3pPr marL="0" lvl="2" indent="0" algn="r">
              <a:spcBef>
                <a:spcPts val="0"/>
              </a:spcBef>
              <a:buNone/>
              <a:defRPr sz="900" b="0" i="0" u="none" strike="noStrike" cap="none">
                <a:solidFill>
                  <a:srgbClr val="539F8A"/>
                </a:solidFill>
                <a:latin typeface="Gill Sans"/>
                <a:ea typeface="Gill Sans"/>
                <a:cs typeface="Gill Sans"/>
                <a:sym typeface="Gill Sans"/>
              </a:defRPr>
            </a:lvl3pPr>
            <a:lvl4pPr marL="0" lvl="3" indent="0" algn="r">
              <a:spcBef>
                <a:spcPts val="0"/>
              </a:spcBef>
              <a:buNone/>
              <a:defRPr sz="900" b="0" i="0" u="none" strike="noStrike" cap="none">
                <a:solidFill>
                  <a:srgbClr val="539F8A"/>
                </a:solidFill>
                <a:latin typeface="Gill Sans"/>
                <a:ea typeface="Gill Sans"/>
                <a:cs typeface="Gill Sans"/>
                <a:sym typeface="Gill Sans"/>
              </a:defRPr>
            </a:lvl4pPr>
            <a:lvl5pPr marL="0" lvl="4" indent="0" algn="r">
              <a:spcBef>
                <a:spcPts val="0"/>
              </a:spcBef>
              <a:buNone/>
              <a:defRPr sz="900" b="0" i="0" u="none" strike="noStrike" cap="none">
                <a:solidFill>
                  <a:srgbClr val="539F8A"/>
                </a:solidFill>
                <a:latin typeface="Gill Sans"/>
                <a:ea typeface="Gill Sans"/>
                <a:cs typeface="Gill Sans"/>
                <a:sym typeface="Gill Sans"/>
              </a:defRPr>
            </a:lvl5pPr>
            <a:lvl6pPr marL="0" lvl="5" indent="0" algn="r">
              <a:spcBef>
                <a:spcPts val="0"/>
              </a:spcBef>
              <a:buNone/>
              <a:defRPr sz="900" b="0" i="0" u="none" strike="noStrike" cap="none">
                <a:solidFill>
                  <a:srgbClr val="539F8A"/>
                </a:solidFill>
                <a:latin typeface="Gill Sans"/>
                <a:ea typeface="Gill Sans"/>
                <a:cs typeface="Gill Sans"/>
                <a:sym typeface="Gill Sans"/>
              </a:defRPr>
            </a:lvl6pPr>
            <a:lvl7pPr marL="0" lvl="6" indent="0" algn="r">
              <a:spcBef>
                <a:spcPts val="0"/>
              </a:spcBef>
              <a:buNone/>
              <a:defRPr sz="900" b="0" i="0" u="none" strike="noStrike" cap="none">
                <a:solidFill>
                  <a:srgbClr val="539F8A"/>
                </a:solidFill>
                <a:latin typeface="Gill Sans"/>
                <a:ea typeface="Gill Sans"/>
                <a:cs typeface="Gill Sans"/>
                <a:sym typeface="Gill Sans"/>
              </a:defRPr>
            </a:lvl7pPr>
            <a:lvl8pPr marL="0" lvl="7" indent="0" algn="r">
              <a:spcBef>
                <a:spcPts val="0"/>
              </a:spcBef>
              <a:buNone/>
              <a:defRPr sz="900" b="0" i="0" u="none" strike="noStrike" cap="none">
                <a:solidFill>
                  <a:srgbClr val="539F8A"/>
                </a:solidFill>
                <a:latin typeface="Gill Sans"/>
                <a:ea typeface="Gill Sans"/>
                <a:cs typeface="Gill Sans"/>
                <a:sym typeface="Gill Sans"/>
              </a:defRPr>
            </a:lvl8pPr>
            <a:lvl9pPr marL="0" lvl="8" indent="0" algn="r">
              <a:spcBef>
                <a:spcPts val="0"/>
              </a:spcBef>
              <a:buNone/>
              <a:defRPr sz="900" b="0" i="0" u="none" strike="noStrike" cap="none">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0"/>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7" name="Google Shape;47;p30"/>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8" name="Google Shape;48;p30"/>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9" name="Google Shape;49;p30"/>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0" name="Google Shape;50;p3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1"/>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3"/>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3"/>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39F8A"/>
              </a:buClr>
              <a:buSzPts val="2000"/>
              <a:buFont typeface="Gill Sans"/>
              <a:buNone/>
              <a:defRPr sz="2000" b="0">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67" name="Google Shape;67;p33"/>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68" name="Google Shape;68;p3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539F8A"/>
                </a:solidFill>
                <a:latin typeface="Gill Sans"/>
                <a:ea typeface="Gill Sans"/>
                <a:cs typeface="Gill Sans"/>
                <a:sym typeface="Gill Sans"/>
              </a:defRPr>
            </a:lvl1pPr>
            <a:lvl2pPr marL="0" lvl="1" indent="0" algn="r">
              <a:spcBef>
                <a:spcPts val="0"/>
              </a:spcBef>
              <a:buNone/>
              <a:defRPr sz="900" b="0" i="0" u="none" strike="noStrike" cap="none">
                <a:solidFill>
                  <a:srgbClr val="539F8A"/>
                </a:solidFill>
                <a:latin typeface="Gill Sans"/>
                <a:ea typeface="Gill Sans"/>
                <a:cs typeface="Gill Sans"/>
                <a:sym typeface="Gill Sans"/>
              </a:defRPr>
            </a:lvl2pPr>
            <a:lvl3pPr marL="0" lvl="2" indent="0" algn="r">
              <a:spcBef>
                <a:spcPts val="0"/>
              </a:spcBef>
              <a:buNone/>
              <a:defRPr sz="900" b="0" i="0" u="none" strike="noStrike" cap="none">
                <a:solidFill>
                  <a:srgbClr val="539F8A"/>
                </a:solidFill>
                <a:latin typeface="Gill Sans"/>
                <a:ea typeface="Gill Sans"/>
                <a:cs typeface="Gill Sans"/>
                <a:sym typeface="Gill Sans"/>
              </a:defRPr>
            </a:lvl3pPr>
            <a:lvl4pPr marL="0" lvl="3" indent="0" algn="r">
              <a:spcBef>
                <a:spcPts val="0"/>
              </a:spcBef>
              <a:buNone/>
              <a:defRPr sz="900" b="0" i="0" u="none" strike="noStrike" cap="none">
                <a:solidFill>
                  <a:srgbClr val="539F8A"/>
                </a:solidFill>
                <a:latin typeface="Gill Sans"/>
                <a:ea typeface="Gill Sans"/>
                <a:cs typeface="Gill Sans"/>
                <a:sym typeface="Gill Sans"/>
              </a:defRPr>
            </a:lvl4pPr>
            <a:lvl5pPr marL="0" lvl="4" indent="0" algn="r">
              <a:spcBef>
                <a:spcPts val="0"/>
              </a:spcBef>
              <a:buNone/>
              <a:defRPr sz="900" b="0" i="0" u="none" strike="noStrike" cap="none">
                <a:solidFill>
                  <a:srgbClr val="539F8A"/>
                </a:solidFill>
                <a:latin typeface="Gill Sans"/>
                <a:ea typeface="Gill Sans"/>
                <a:cs typeface="Gill Sans"/>
                <a:sym typeface="Gill Sans"/>
              </a:defRPr>
            </a:lvl5pPr>
            <a:lvl6pPr marL="0" lvl="5" indent="0" algn="r">
              <a:spcBef>
                <a:spcPts val="0"/>
              </a:spcBef>
              <a:buNone/>
              <a:defRPr sz="900" b="0" i="0" u="none" strike="noStrike" cap="none">
                <a:solidFill>
                  <a:srgbClr val="539F8A"/>
                </a:solidFill>
                <a:latin typeface="Gill Sans"/>
                <a:ea typeface="Gill Sans"/>
                <a:cs typeface="Gill Sans"/>
                <a:sym typeface="Gill Sans"/>
              </a:defRPr>
            </a:lvl6pPr>
            <a:lvl7pPr marL="0" lvl="6" indent="0" algn="r">
              <a:spcBef>
                <a:spcPts val="0"/>
              </a:spcBef>
              <a:buNone/>
              <a:defRPr sz="900" b="0" i="0" u="none" strike="noStrike" cap="none">
                <a:solidFill>
                  <a:srgbClr val="539F8A"/>
                </a:solidFill>
                <a:latin typeface="Gill Sans"/>
                <a:ea typeface="Gill Sans"/>
                <a:cs typeface="Gill Sans"/>
                <a:sym typeface="Gill Sans"/>
              </a:defRPr>
            </a:lvl7pPr>
            <a:lvl8pPr marL="0" lvl="7" indent="0" algn="r">
              <a:spcBef>
                <a:spcPts val="0"/>
              </a:spcBef>
              <a:buNone/>
              <a:defRPr sz="900" b="0" i="0" u="none" strike="noStrike" cap="none">
                <a:solidFill>
                  <a:srgbClr val="539F8A"/>
                </a:solidFill>
                <a:latin typeface="Gill Sans"/>
                <a:ea typeface="Gill Sans"/>
                <a:cs typeface="Gill Sans"/>
                <a:sym typeface="Gill Sans"/>
              </a:defRPr>
            </a:lvl8pPr>
            <a:lvl9pPr marL="0" lvl="8" indent="0" algn="r">
              <a:spcBef>
                <a:spcPts val="0"/>
              </a:spcBef>
              <a:buNone/>
              <a:defRPr sz="900" b="0" i="0" u="none" strike="noStrike" cap="none">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a:spLocks noGrp="1"/>
          </p:cNvSpPr>
          <p:nvPr>
            <p:ph type="pic" idx="2"/>
          </p:nvPr>
        </p:nvSpPr>
        <p:spPr>
          <a:xfrm>
            <a:off x="447817" y="599725"/>
            <a:ext cx="11290859" cy="3557252"/>
          </a:xfrm>
          <a:prstGeom prst="rect">
            <a:avLst/>
          </a:prstGeom>
          <a:noFill/>
          <a:ln>
            <a:noFill/>
          </a:ln>
        </p:spPr>
      </p:sp>
      <p:sp>
        <p:nvSpPr>
          <p:cNvPr id="74" name="Google Shape;74;p34"/>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5" name="Google Shape;75;p3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 name="Google Shape;7;p23"/>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8" name="Google Shape;8;p2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2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2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3"/>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3"/>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3"/>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1"/>
              </a:buClr>
              <a:buSzPts val="2800"/>
              <a:buFont typeface="Gill Sans"/>
              <a:buNone/>
              <a:defRPr sz="2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4" name="Google Shape;94;p27"/>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lt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lt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lt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9pPr>
          </a:lstStyle>
          <a:p>
            <a:endParaRPr/>
          </a:p>
        </p:txBody>
      </p:sp>
      <p:sp>
        <p:nvSpPr>
          <p:cNvPr id="95" name="Google Shape;95;p2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96" name="Google Shape;96;p2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97" name="Google Shape;97;p2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27"/>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7"/>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communityhealthcoalition.com/" TargetMode="External"/><Relationship Id="rId4" Type="http://schemas.openxmlformats.org/officeDocument/2006/relationships/hyperlink" Target="mailto:contact@communityhealthcoalition.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Gill Sans"/>
              <a:buNone/>
            </a:pPr>
            <a:r>
              <a:rPr lang="en-US" sz="5400"/>
              <a:t>ABC</a:t>
            </a:r>
            <a:br>
              <a:rPr lang="en-US" sz="5400"/>
            </a:br>
            <a:r>
              <a:rPr lang="en-US" sz="5400"/>
              <a:t>(ALWAYS BE IN CONTROL) </a:t>
            </a:r>
            <a:endParaRPr/>
          </a:p>
        </p:txBody>
      </p:sp>
      <p:sp>
        <p:nvSpPr>
          <p:cNvPr id="113" name="Google Shape;113;p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40"/>
              <a:buNone/>
            </a:pPr>
            <a:r>
              <a:rPr lang="en-US" sz="2000"/>
              <a:t>AN EDUCATIONAL GUIDE TO PREVENT AND REDUCE ALCOHOLISM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27272"/>
            </a:gs>
            <a:gs pos="100000">
              <a:srgbClr val="333333"/>
            </a:gs>
          </a:gsLst>
          <a:path path="circle">
            <a:fillToRect r="100000" b="100000"/>
          </a:path>
          <a:tileRect l="-100000" t="-100000"/>
        </a:gradFill>
        <a:effectLst/>
      </p:bgPr>
    </p:bg>
    <p:spTree>
      <p:nvGrpSpPr>
        <p:cNvPr id="1" name="Shape 234"/>
        <p:cNvGrpSpPr/>
        <p:nvPr/>
      </p:nvGrpSpPr>
      <p:grpSpPr>
        <a:xfrm>
          <a:off x="0" y="0"/>
          <a:ext cx="0" cy="0"/>
          <a:chOff x="0" y="0"/>
          <a:chExt cx="0" cy="0"/>
        </a:xfrm>
      </p:grpSpPr>
      <p:sp>
        <p:nvSpPr>
          <p:cNvPr id="235" name="Google Shape;235;p1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36" name="Google Shape;236;p11"/>
          <p:cNvSpPr txBox="1">
            <a:spLocks noGrp="1"/>
          </p:cNvSpPr>
          <p:nvPr>
            <p:ph type="title"/>
          </p:nvPr>
        </p:nvSpPr>
        <p:spPr>
          <a:xfrm>
            <a:off x="696942" y="1443001"/>
            <a:ext cx="3054091" cy="194953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800"/>
              <a:buFont typeface="Gill Sans"/>
              <a:buNone/>
            </a:pPr>
            <a:r>
              <a:rPr lang="en-US">
                <a:solidFill>
                  <a:schemeClr val="accent1"/>
                </a:solidFill>
              </a:rPr>
              <a:t>RISK FACTORS OF BINGE DRINKING</a:t>
            </a:r>
            <a:endParaRPr/>
          </a:p>
        </p:txBody>
      </p:sp>
      <p:sp>
        <p:nvSpPr>
          <p:cNvPr id="237" name="Google Shape;237;p1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11"/>
          <p:cNvGrpSpPr/>
          <p:nvPr/>
        </p:nvGrpSpPr>
        <p:grpSpPr>
          <a:xfrm>
            <a:off x="4598438" y="1040266"/>
            <a:ext cx="7012370" cy="4704531"/>
            <a:chOff x="0" y="2299"/>
            <a:chExt cx="7012370" cy="4704531"/>
          </a:xfrm>
        </p:grpSpPr>
        <p:cxnSp>
          <p:nvCxnSpPr>
            <p:cNvPr id="242" name="Google Shape;242;p11"/>
            <p:cNvCxnSpPr/>
            <p:nvPr/>
          </p:nvCxnSpPr>
          <p:spPr>
            <a:xfrm>
              <a:off x="0" y="2299"/>
              <a:ext cx="7012370" cy="0"/>
            </a:xfrm>
            <a:prstGeom prst="straightConnector1">
              <a:avLst/>
            </a:prstGeom>
            <a:gradFill>
              <a:gsLst>
                <a:gs pos="0">
                  <a:srgbClr val="4F4F4F"/>
                </a:gs>
                <a:gs pos="84000">
                  <a:srgbClr val="333333"/>
                </a:gs>
                <a:gs pos="100000">
                  <a:srgbClr val="333333"/>
                </a:gs>
              </a:gsLst>
              <a:lin ang="5400000" scaled="0"/>
            </a:gradFill>
            <a:ln w="12700" cap="rnd" cmpd="sng">
              <a:solidFill>
                <a:schemeClr val="dk2"/>
              </a:solidFill>
              <a:prstDash val="solid"/>
              <a:round/>
              <a:headEnd type="none" w="sm" len="sm"/>
              <a:tailEnd type="none" w="sm" len="sm"/>
            </a:ln>
            <a:effectLst>
              <a:outerShdw blurRad="38100" dist="25400" dir="5400000" rotWithShape="0">
                <a:srgbClr val="000000">
                  <a:alpha val="54901"/>
                </a:srgbClr>
              </a:outerShdw>
            </a:effectLst>
          </p:spPr>
        </p:cxnSp>
        <p:sp>
          <p:nvSpPr>
            <p:cNvPr id="243" name="Google Shape;243;p11"/>
            <p:cNvSpPr/>
            <p:nvPr/>
          </p:nvSpPr>
          <p:spPr>
            <a:xfrm>
              <a:off x="0" y="2299"/>
              <a:ext cx="7012370" cy="784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txBox="1"/>
            <p:nvPr/>
          </p:nvSpPr>
          <p:spPr>
            <a:xfrm>
              <a:off x="0" y="2299"/>
              <a:ext cx="7012370" cy="784088"/>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Living or socializing in a drinking culture (Example: colleges or in families with heavy drinkers)</a:t>
              </a:r>
              <a:endParaRPr/>
            </a:p>
          </p:txBody>
        </p:sp>
        <p:cxnSp>
          <p:nvCxnSpPr>
            <p:cNvPr id="245" name="Google Shape;245;p11"/>
            <p:cNvCxnSpPr/>
            <p:nvPr/>
          </p:nvCxnSpPr>
          <p:spPr>
            <a:xfrm>
              <a:off x="0" y="786388"/>
              <a:ext cx="7012370" cy="0"/>
            </a:xfrm>
            <a:prstGeom prst="straightConnector1">
              <a:avLst/>
            </a:prstGeom>
            <a:gradFill>
              <a:gsLst>
                <a:gs pos="0">
                  <a:srgbClr val="4F4F4F"/>
                </a:gs>
                <a:gs pos="84000">
                  <a:srgbClr val="333333"/>
                </a:gs>
                <a:gs pos="100000">
                  <a:srgbClr val="333333"/>
                </a:gs>
              </a:gsLst>
              <a:lin ang="5400000" scaled="0"/>
            </a:gradFill>
            <a:ln w="12700" cap="rnd" cmpd="sng">
              <a:solidFill>
                <a:schemeClr val="dk2"/>
              </a:solidFill>
              <a:prstDash val="solid"/>
              <a:round/>
              <a:headEnd type="none" w="sm" len="sm"/>
              <a:tailEnd type="none" w="sm" len="sm"/>
            </a:ln>
            <a:effectLst>
              <a:outerShdw blurRad="38100" dist="25400" dir="5400000" rotWithShape="0">
                <a:srgbClr val="000000">
                  <a:alpha val="54901"/>
                </a:srgbClr>
              </a:outerShdw>
            </a:effectLst>
          </p:spPr>
        </p:cxnSp>
        <p:sp>
          <p:nvSpPr>
            <p:cNvPr id="246" name="Google Shape;246;p11"/>
            <p:cNvSpPr/>
            <p:nvPr/>
          </p:nvSpPr>
          <p:spPr>
            <a:xfrm>
              <a:off x="0" y="786388"/>
              <a:ext cx="7012370" cy="784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txBox="1"/>
            <p:nvPr/>
          </p:nvSpPr>
          <p:spPr>
            <a:xfrm>
              <a:off x="0" y="786388"/>
              <a:ext cx="7012370" cy="784088"/>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Peer pressure, especially among young adults</a:t>
              </a:r>
              <a:endParaRPr/>
            </a:p>
          </p:txBody>
        </p:sp>
        <p:cxnSp>
          <p:nvCxnSpPr>
            <p:cNvPr id="248" name="Google Shape;248;p11"/>
            <p:cNvCxnSpPr/>
            <p:nvPr/>
          </p:nvCxnSpPr>
          <p:spPr>
            <a:xfrm>
              <a:off x="0" y="1570476"/>
              <a:ext cx="7012370" cy="0"/>
            </a:xfrm>
            <a:prstGeom prst="straightConnector1">
              <a:avLst/>
            </a:prstGeom>
            <a:gradFill>
              <a:gsLst>
                <a:gs pos="0">
                  <a:srgbClr val="4F4F4F"/>
                </a:gs>
                <a:gs pos="84000">
                  <a:srgbClr val="333333"/>
                </a:gs>
                <a:gs pos="100000">
                  <a:srgbClr val="333333"/>
                </a:gs>
              </a:gsLst>
              <a:lin ang="5400000" scaled="0"/>
            </a:gradFill>
            <a:ln w="12700" cap="rnd" cmpd="sng">
              <a:solidFill>
                <a:schemeClr val="dk2"/>
              </a:solidFill>
              <a:prstDash val="solid"/>
              <a:round/>
              <a:headEnd type="none" w="sm" len="sm"/>
              <a:tailEnd type="none" w="sm" len="sm"/>
            </a:ln>
            <a:effectLst>
              <a:outerShdw blurRad="38100" dist="25400" dir="5400000" rotWithShape="0">
                <a:srgbClr val="000000">
                  <a:alpha val="54901"/>
                </a:srgbClr>
              </a:outerShdw>
            </a:effectLst>
          </p:spPr>
        </p:cxnSp>
        <p:sp>
          <p:nvSpPr>
            <p:cNvPr id="249" name="Google Shape;249;p11"/>
            <p:cNvSpPr/>
            <p:nvPr/>
          </p:nvSpPr>
          <p:spPr>
            <a:xfrm>
              <a:off x="0" y="1570476"/>
              <a:ext cx="7012370" cy="784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txBox="1"/>
            <p:nvPr/>
          </p:nvSpPr>
          <p:spPr>
            <a:xfrm>
              <a:off x="0" y="1570476"/>
              <a:ext cx="7012370" cy="784088"/>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Low cost and easy access to alcohol</a:t>
              </a:r>
              <a:endParaRPr/>
            </a:p>
          </p:txBody>
        </p:sp>
        <p:cxnSp>
          <p:nvCxnSpPr>
            <p:cNvPr id="251" name="Google Shape;251;p11"/>
            <p:cNvCxnSpPr/>
            <p:nvPr/>
          </p:nvCxnSpPr>
          <p:spPr>
            <a:xfrm>
              <a:off x="0" y="2354565"/>
              <a:ext cx="7012370" cy="0"/>
            </a:xfrm>
            <a:prstGeom prst="straightConnector1">
              <a:avLst/>
            </a:prstGeom>
            <a:gradFill>
              <a:gsLst>
                <a:gs pos="0">
                  <a:srgbClr val="4F4F4F"/>
                </a:gs>
                <a:gs pos="84000">
                  <a:srgbClr val="333333"/>
                </a:gs>
                <a:gs pos="100000">
                  <a:srgbClr val="333333"/>
                </a:gs>
              </a:gsLst>
              <a:lin ang="5400000" scaled="0"/>
            </a:gradFill>
            <a:ln w="12700" cap="rnd" cmpd="sng">
              <a:solidFill>
                <a:schemeClr val="dk2"/>
              </a:solidFill>
              <a:prstDash val="solid"/>
              <a:round/>
              <a:headEnd type="none" w="sm" len="sm"/>
              <a:tailEnd type="none" w="sm" len="sm"/>
            </a:ln>
            <a:effectLst>
              <a:outerShdw blurRad="38100" dist="25400" dir="5400000" rotWithShape="0">
                <a:srgbClr val="000000">
                  <a:alpha val="54901"/>
                </a:srgbClr>
              </a:outerShdw>
            </a:effectLst>
          </p:spPr>
        </p:cxnSp>
        <p:sp>
          <p:nvSpPr>
            <p:cNvPr id="252" name="Google Shape;252;p11"/>
            <p:cNvSpPr/>
            <p:nvPr/>
          </p:nvSpPr>
          <p:spPr>
            <a:xfrm>
              <a:off x="0" y="2354565"/>
              <a:ext cx="7012370" cy="784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txBox="1"/>
            <p:nvPr/>
          </p:nvSpPr>
          <p:spPr>
            <a:xfrm>
              <a:off x="0" y="2354565"/>
              <a:ext cx="7012370" cy="784088"/>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Having poor coping skills</a:t>
              </a:r>
              <a:endParaRPr/>
            </a:p>
          </p:txBody>
        </p:sp>
        <p:cxnSp>
          <p:nvCxnSpPr>
            <p:cNvPr id="254" name="Google Shape;254;p11"/>
            <p:cNvCxnSpPr/>
            <p:nvPr/>
          </p:nvCxnSpPr>
          <p:spPr>
            <a:xfrm>
              <a:off x="0" y="3138654"/>
              <a:ext cx="7012370" cy="0"/>
            </a:xfrm>
            <a:prstGeom prst="straightConnector1">
              <a:avLst/>
            </a:prstGeom>
            <a:gradFill>
              <a:gsLst>
                <a:gs pos="0">
                  <a:srgbClr val="4F4F4F"/>
                </a:gs>
                <a:gs pos="84000">
                  <a:srgbClr val="333333"/>
                </a:gs>
                <a:gs pos="100000">
                  <a:srgbClr val="333333"/>
                </a:gs>
              </a:gsLst>
              <a:lin ang="5400000" scaled="0"/>
            </a:gradFill>
            <a:ln w="12700" cap="rnd" cmpd="sng">
              <a:solidFill>
                <a:schemeClr val="dk2"/>
              </a:solidFill>
              <a:prstDash val="solid"/>
              <a:round/>
              <a:headEnd type="none" w="sm" len="sm"/>
              <a:tailEnd type="none" w="sm" len="sm"/>
            </a:ln>
            <a:effectLst>
              <a:outerShdw blurRad="38100" dist="25400" dir="5400000" rotWithShape="0">
                <a:srgbClr val="000000">
                  <a:alpha val="54901"/>
                </a:srgbClr>
              </a:outerShdw>
            </a:effectLst>
          </p:spPr>
        </p:cxnSp>
        <p:sp>
          <p:nvSpPr>
            <p:cNvPr id="255" name="Google Shape;255;p11"/>
            <p:cNvSpPr/>
            <p:nvPr/>
          </p:nvSpPr>
          <p:spPr>
            <a:xfrm>
              <a:off x="0" y="3138654"/>
              <a:ext cx="7012370" cy="784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txBox="1"/>
            <p:nvPr/>
          </p:nvSpPr>
          <p:spPr>
            <a:xfrm>
              <a:off x="0" y="3138654"/>
              <a:ext cx="7012370" cy="784088"/>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Experiencing trauma</a:t>
              </a:r>
              <a:endParaRPr/>
            </a:p>
          </p:txBody>
        </p:sp>
        <p:cxnSp>
          <p:nvCxnSpPr>
            <p:cNvPr id="257" name="Google Shape;257;p11"/>
            <p:cNvCxnSpPr/>
            <p:nvPr/>
          </p:nvCxnSpPr>
          <p:spPr>
            <a:xfrm>
              <a:off x="0" y="3922742"/>
              <a:ext cx="7012370" cy="0"/>
            </a:xfrm>
            <a:prstGeom prst="straightConnector1">
              <a:avLst/>
            </a:prstGeom>
            <a:gradFill>
              <a:gsLst>
                <a:gs pos="0">
                  <a:srgbClr val="4F4F4F"/>
                </a:gs>
                <a:gs pos="84000">
                  <a:srgbClr val="333333"/>
                </a:gs>
                <a:gs pos="100000">
                  <a:srgbClr val="333333"/>
                </a:gs>
              </a:gsLst>
              <a:lin ang="5400000" scaled="0"/>
            </a:gradFill>
            <a:ln w="12700" cap="rnd" cmpd="sng">
              <a:solidFill>
                <a:schemeClr val="dk2"/>
              </a:solidFill>
              <a:prstDash val="solid"/>
              <a:round/>
              <a:headEnd type="none" w="sm" len="sm"/>
              <a:tailEnd type="none" w="sm" len="sm"/>
            </a:ln>
            <a:effectLst>
              <a:outerShdw blurRad="38100" dist="25400" dir="5400000" rotWithShape="0">
                <a:srgbClr val="000000">
                  <a:alpha val="54901"/>
                </a:srgbClr>
              </a:outerShdw>
            </a:effectLst>
          </p:spPr>
        </p:cxnSp>
        <p:sp>
          <p:nvSpPr>
            <p:cNvPr id="258" name="Google Shape;258;p11"/>
            <p:cNvSpPr/>
            <p:nvPr/>
          </p:nvSpPr>
          <p:spPr>
            <a:xfrm>
              <a:off x="0" y="3922742"/>
              <a:ext cx="7012370" cy="784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txBox="1"/>
            <p:nvPr/>
          </p:nvSpPr>
          <p:spPr>
            <a:xfrm>
              <a:off x="0" y="3922742"/>
              <a:ext cx="7012370" cy="784088"/>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Depression and anxiety</a:t>
              </a:r>
              <a:endParaRPr/>
            </a:p>
          </p:txBody>
        </p:sp>
      </p:grpSp>
      <p:pic>
        <p:nvPicPr>
          <p:cNvPr id="260" name="Google Shape;260;p11" descr="Heavy Drinking Stock Illustrations – 176 Heavy Drinking Stock  Illustrations, Vectors &amp; Clipart - Dreamstime"/>
          <p:cNvPicPr preferRelativeResize="0"/>
          <p:nvPr/>
        </p:nvPicPr>
        <p:blipFill rotWithShape="1">
          <a:blip r:embed="rId3">
            <a:alphaModFix/>
          </a:blip>
          <a:srcRect/>
          <a:stretch/>
        </p:blipFill>
        <p:spPr>
          <a:xfrm>
            <a:off x="371319" y="2958928"/>
            <a:ext cx="3429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SIGNS AND SYMPTOMS OF BINGE DRINKING </a:t>
            </a:r>
            <a:endParaRPr/>
          </a:p>
        </p:txBody>
      </p:sp>
      <p:grpSp>
        <p:nvGrpSpPr>
          <p:cNvPr id="266" name="Google Shape;266;p12"/>
          <p:cNvGrpSpPr/>
          <p:nvPr/>
        </p:nvGrpSpPr>
        <p:grpSpPr>
          <a:xfrm>
            <a:off x="1572133" y="2181827"/>
            <a:ext cx="9047731" cy="3675640"/>
            <a:chOff x="990941" y="1331"/>
            <a:chExt cx="9047731" cy="3675640"/>
          </a:xfrm>
        </p:grpSpPr>
        <p:sp>
          <p:nvSpPr>
            <p:cNvPr id="267" name="Google Shape;267;p12"/>
            <p:cNvSpPr/>
            <p:nvPr/>
          </p:nvSpPr>
          <p:spPr>
            <a:xfrm>
              <a:off x="990941" y="1331"/>
              <a:ext cx="2827415" cy="1696449"/>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txBox="1"/>
            <p:nvPr/>
          </p:nvSpPr>
          <p:spPr>
            <a:xfrm>
              <a:off x="990941" y="1331"/>
              <a:ext cx="2827415" cy="169644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Having strong cravings for alcohol</a:t>
              </a:r>
              <a:endParaRPr/>
            </a:p>
          </p:txBody>
        </p:sp>
        <p:sp>
          <p:nvSpPr>
            <p:cNvPr id="269" name="Google Shape;269;p12"/>
            <p:cNvSpPr/>
            <p:nvPr/>
          </p:nvSpPr>
          <p:spPr>
            <a:xfrm>
              <a:off x="4101099" y="1331"/>
              <a:ext cx="2827415" cy="1696449"/>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txBox="1"/>
            <p:nvPr/>
          </p:nvSpPr>
          <p:spPr>
            <a:xfrm>
              <a:off x="4101099" y="1331"/>
              <a:ext cx="2827415" cy="169644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Inability to cut down on alcohol use</a:t>
              </a:r>
              <a:endParaRPr/>
            </a:p>
          </p:txBody>
        </p:sp>
        <p:sp>
          <p:nvSpPr>
            <p:cNvPr id="271" name="Google Shape;271;p12"/>
            <p:cNvSpPr/>
            <p:nvPr/>
          </p:nvSpPr>
          <p:spPr>
            <a:xfrm>
              <a:off x="7211257" y="1331"/>
              <a:ext cx="2827415" cy="1696449"/>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txBox="1"/>
            <p:nvPr/>
          </p:nvSpPr>
          <p:spPr>
            <a:xfrm>
              <a:off x="7211257" y="1331"/>
              <a:ext cx="2827415" cy="169644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Significant efforts to get alcohol, drink, or an increase amount of time needed to recover from drinking</a:t>
              </a:r>
              <a:endParaRPr/>
            </a:p>
          </p:txBody>
        </p:sp>
        <p:sp>
          <p:nvSpPr>
            <p:cNvPr id="273" name="Google Shape;273;p12"/>
            <p:cNvSpPr/>
            <p:nvPr/>
          </p:nvSpPr>
          <p:spPr>
            <a:xfrm>
              <a:off x="990941" y="1980522"/>
              <a:ext cx="2827415" cy="1696449"/>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txBox="1"/>
            <p:nvPr/>
          </p:nvSpPr>
          <p:spPr>
            <a:xfrm>
              <a:off x="990941" y="1980522"/>
              <a:ext cx="2827415" cy="169644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Alcohol use causes the inability to complete tasks at home, school, and/or work</a:t>
              </a:r>
              <a:endParaRPr/>
            </a:p>
          </p:txBody>
        </p:sp>
        <p:sp>
          <p:nvSpPr>
            <p:cNvPr id="275" name="Google Shape;275;p12"/>
            <p:cNvSpPr/>
            <p:nvPr/>
          </p:nvSpPr>
          <p:spPr>
            <a:xfrm>
              <a:off x="4101099" y="1980522"/>
              <a:ext cx="2827415" cy="1696449"/>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txBox="1"/>
            <p:nvPr/>
          </p:nvSpPr>
          <p:spPr>
            <a:xfrm>
              <a:off x="4101099" y="1980522"/>
              <a:ext cx="2827415" cy="169644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Using alcohol despite it causing social and interpersonal issues</a:t>
              </a:r>
              <a:endParaRPr/>
            </a:p>
          </p:txBody>
        </p:sp>
        <p:sp>
          <p:nvSpPr>
            <p:cNvPr id="277" name="Google Shape;277;p12"/>
            <p:cNvSpPr/>
            <p:nvPr/>
          </p:nvSpPr>
          <p:spPr>
            <a:xfrm>
              <a:off x="7211257" y="1980522"/>
              <a:ext cx="2827415" cy="1696449"/>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txBox="1"/>
            <p:nvPr/>
          </p:nvSpPr>
          <p:spPr>
            <a:xfrm>
              <a:off x="7211257" y="1980522"/>
              <a:ext cx="2827415" cy="169644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Gill Sans"/>
                <a:buNone/>
              </a:pPr>
              <a:r>
                <a:rPr lang="en-US" sz="2200" b="0" i="0" u="none" strike="noStrike" cap="none">
                  <a:solidFill>
                    <a:schemeClr val="lt1"/>
                  </a:solidFill>
                  <a:latin typeface="Gill Sans"/>
                  <a:ea typeface="Gill Sans"/>
                  <a:cs typeface="Gill Sans"/>
                  <a:sym typeface="Gill Sans"/>
                </a:rPr>
                <a:t>Avoiding social, work, and other activities due to alcohol</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VAPING AND TOBACCO USE RELATING TO ALCOHOL USE</a:t>
            </a:r>
            <a:endParaRPr/>
          </a:p>
        </p:txBody>
      </p:sp>
      <p:sp>
        <p:nvSpPr>
          <p:cNvPr id="284" name="Google Shape;284;p13"/>
          <p:cNvSpPr txBox="1">
            <a:spLocks noGrp="1"/>
          </p:cNvSpPr>
          <p:nvPr>
            <p:ph type="body" idx="1"/>
          </p:nvPr>
        </p:nvSpPr>
        <p:spPr>
          <a:xfrm>
            <a:off x="581192" y="2180496"/>
            <a:ext cx="7225075" cy="367830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564"/>
              <a:buChar char="◼"/>
            </a:pPr>
            <a:r>
              <a:rPr lang="en-US" sz="1700"/>
              <a:t>Both alcohol and tobacco/vaping can be highly addictive and have health consequences </a:t>
            </a:r>
            <a:endParaRPr/>
          </a:p>
          <a:p>
            <a:pPr marL="306000" lvl="0" indent="-306000" algn="l" rtl="0">
              <a:spcBef>
                <a:spcPts val="940"/>
              </a:spcBef>
              <a:spcAft>
                <a:spcPts val="0"/>
              </a:spcAft>
              <a:buSzPts val="1564"/>
              <a:buChar char="◼"/>
            </a:pPr>
            <a:r>
              <a:rPr lang="en-US" sz="1700"/>
              <a:t>Mixing these can cause a shortened life span, interpersonal problems, respiratory problems, increase risk of certain cancers, lung disease and heart disease</a:t>
            </a:r>
            <a:endParaRPr/>
          </a:p>
          <a:p>
            <a:pPr marL="306000" lvl="0" indent="-306000" algn="l" rtl="0">
              <a:spcBef>
                <a:spcPts val="940"/>
              </a:spcBef>
              <a:spcAft>
                <a:spcPts val="0"/>
              </a:spcAft>
              <a:buSzPts val="1564"/>
              <a:buChar char="◼"/>
            </a:pPr>
            <a:r>
              <a:rPr lang="en-US" sz="1700"/>
              <a:t>Many alcoholics or people with AUD tend to smoke or vape</a:t>
            </a:r>
            <a:endParaRPr/>
          </a:p>
          <a:p>
            <a:pPr marL="306000" lvl="0" indent="-306000" algn="l" rtl="0">
              <a:spcBef>
                <a:spcPts val="940"/>
              </a:spcBef>
              <a:spcAft>
                <a:spcPts val="0"/>
              </a:spcAft>
              <a:buSzPts val="1564"/>
              <a:buChar char="◼"/>
            </a:pPr>
            <a:r>
              <a:rPr lang="en-US" sz="1700"/>
              <a:t>One danger of using both at the same time is that one is a depressant (alcohol), and the other is a stimulant (tobacco/vaping)</a:t>
            </a:r>
            <a:endParaRPr/>
          </a:p>
          <a:p>
            <a:pPr marL="306000" lvl="0" indent="-306000" algn="l" rtl="0">
              <a:spcBef>
                <a:spcPts val="940"/>
              </a:spcBef>
              <a:spcAft>
                <a:spcPts val="0"/>
              </a:spcAft>
              <a:buSzPts val="1564"/>
              <a:buChar char="◼"/>
            </a:pPr>
            <a:r>
              <a:rPr lang="en-US" sz="1700"/>
              <a:t>Since alcohol is a depressant and the tobacco a stimulant, people may not feel the full affects of the alcohol causing people to drink more</a:t>
            </a:r>
            <a:endParaRPr/>
          </a:p>
          <a:p>
            <a:pPr marL="306000" lvl="0" indent="-306000" algn="l" rtl="0">
              <a:spcBef>
                <a:spcPts val="940"/>
              </a:spcBef>
              <a:spcAft>
                <a:spcPts val="0"/>
              </a:spcAft>
              <a:buSzPts val="1564"/>
              <a:buChar char="◼"/>
            </a:pPr>
            <a:r>
              <a:rPr lang="en-US" sz="1700"/>
              <a:t>Since both tobacco/vaping and alcohol are widely available it is easy to abuse</a:t>
            </a:r>
            <a:endParaRPr/>
          </a:p>
        </p:txBody>
      </p:sp>
      <p:pic>
        <p:nvPicPr>
          <p:cNvPr id="285" name="Google Shape;285;p13"/>
          <p:cNvPicPr preferRelativeResize="0"/>
          <p:nvPr/>
        </p:nvPicPr>
        <p:blipFill rotWithShape="1">
          <a:blip r:embed="rId3"/>
          <a:srcRect l="26025" t="10000" r="26025" b="10000"/>
          <a:stretch/>
        </p:blipFill>
        <p:spPr>
          <a:xfrm>
            <a:off x="8046720" y="2194560"/>
            <a:ext cx="3683001" cy="4023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SUBSTANCE USE RELATING TO ALCOHOL USE</a:t>
            </a:r>
            <a:endParaRPr/>
          </a:p>
        </p:txBody>
      </p:sp>
      <p:sp>
        <p:nvSpPr>
          <p:cNvPr id="291" name="Google Shape;291;p14"/>
          <p:cNvSpPr/>
          <p:nvPr/>
        </p:nvSpPr>
        <p:spPr>
          <a:xfrm>
            <a:off x="446534" y="2180496"/>
            <a:ext cx="3703320" cy="4045683"/>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292" name="Google Shape;292;p14" descr="Vector clip art of banned cigarettes label | Public domain vectors"/>
          <p:cNvPicPr preferRelativeResize="0"/>
          <p:nvPr/>
        </p:nvPicPr>
        <p:blipFill rotWithShape="1">
          <a:blip r:embed="rId3">
            <a:alphaModFix/>
          </a:blip>
          <a:srcRect l="4752" r="4672" b="-2"/>
          <a:stretch/>
        </p:blipFill>
        <p:spPr>
          <a:xfrm>
            <a:off x="657225" y="2361056"/>
            <a:ext cx="3305175" cy="3649219"/>
          </a:xfrm>
          <a:prstGeom prst="rect">
            <a:avLst/>
          </a:prstGeom>
          <a:noFill/>
          <a:ln>
            <a:noFill/>
          </a:ln>
        </p:spPr>
      </p:pic>
      <p:sp>
        <p:nvSpPr>
          <p:cNvPr id="293" name="Google Shape;293;p14"/>
          <p:cNvSpPr txBox="1">
            <a:spLocks noGrp="1"/>
          </p:cNvSpPr>
          <p:nvPr>
            <p:ph type="body" idx="1"/>
          </p:nvPr>
        </p:nvSpPr>
        <p:spPr>
          <a:xfrm>
            <a:off x="4505325" y="2180496"/>
            <a:ext cx="7105481" cy="404568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Using alcohol with other substances (opioids, marijuana, medications not prescribed) is unsafe because the effects may be stronger and more unpredictable</a:t>
            </a:r>
            <a:endParaRPr/>
          </a:p>
          <a:p>
            <a:pPr marL="306000" lvl="0" indent="-306000" algn="l" rtl="0">
              <a:spcBef>
                <a:spcPts val="960"/>
              </a:spcBef>
              <a:spcAft>
                <a:spcPts val="0"/>
              </a:spcAft>
              <a:buSzPts val="1656"/>
              <a:buChar char="◼"/>
            </a:pPr>
            <a:r>
              <a:rPr lang="en-US"/>
              <a:t>Polysubstance use is when two or more substances are being used together or within a short time period</a:t>
            </a:r>
            <a:endParaRPr/>
          </a:p>
          <a:p>
            <a:pPr marL="306000" lvl="0" indent="-306000" algn="l" rtl="0">
              <a:spcBef>
                <a:spcPts val="960"/>
              </a:spcBef>
              <a:spcAft>
                <a:spcPts val="0"/>
              </a:spcAft>
              <a:buSzPts val="1656"/>
              <a:buChar char="◼"/>
            </a:pPr>
            <a:r>
              <a:rPr lang="en-US"/>
              <a:t>Health risks include overdose, injuries, violence, risky sexual behaviors, chronic disease, and developing an  AUD or substance use disorder</a:t>
            </a:r>
            <a:endParaRPr/>
          </a:p>
          <a:p>
            <a:pPr marL="306000" lvl="0" indent="-306000" algn="l" rtl="0">
              <a:spcBef>
                <a:spcPts val="960"/>
              </a:spcBef>
              <a:spcAft>
                <a:spcPts val="0"/>
              </a:spcAft>
              <a:buSzPts val="1656"/>
              <a:buChar char="◼"/>
            </a:pPr>
            <a:r>
              <a:rPr lang="en-US"/>
              <a:t>If using another depressant (opioids or others) together or within a few hours of drinking can result in difficulty breathing, and damage to the brain, heart, and other organs.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COVID-19 RELATING TO ALCOHOL USE</a:t>
            </a:r>
            <a:endParaRPr/>
          </a:p>
        </p:txBody>
      </p:sp>
      <p:sp>
        <p:nvSpPr>
          <p:cNvPr id="299" name="Google Shape;299;p15"/>
          <p:cNvSpPr txBox="1">
            <a:spLocks noGrp="1"/>
          </p:cNvSpPr>
          <p:nvPr>
            <p:ph type="body" idx="1"/>
          </p:nvPr>
        </p:nvSpPr>
        <p:spPr>
          <a:xfrm>
            <a:off x="581192" y="2180494"/>
            <a:ext cx="7225075" cy="367830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During the pandemic alcohol consumption increased</a:t>
            </a:r>
            <a:endParaRPr/>
          </a:p>
          <a:p>
            <a:pPr marL="306000" lvl="0" indent="-306000" algn="l" rtl="0">
              <a:spcBef>
                <a:spcPts val="960"/>
              </a:spcBef>
              <a:spcAft>
                <a:spcPts val="0"/>
              </a:spcAft>
              <a:buSzPts val="1656"/>
              <a:buChar char="◼"/>
            </a:pPr>
            <a:r>
              <a:rPr lang="en-US"/>
              <a:t>Due to the year long increase it is estimated to cause 8,000 additional deaths from alcohol related liver disease, 18,700 cases of liver failure, and 1,000 cases of liver cancer by the year 2040</a:t>
            </a:r>
            <a:endParaRPr/>
          </a:p>
          <a:p>
            <a:pPr marL="306000" lvl="0" indent="-306000" algn="l" rtl="0">
              <a:spcBef>
                <a:spcPts val="960"/>
              </a:spcBef>
              <a:spcAft>
                <a:spcPts val="0"/>
              </a:spcAft>
              <a:buSzPts val="1656"/>
              <a:buChar char="◼"/>
            </a:pPr>
            <a:r>
              <a:rPr lang="en-US"/>
              <a:t>By this year, 2023, this is expected to cause 100 additional deaths, and 2,800 additional cases of liver failure</a:t>
            </a:r>
            <a:endParaRPr/>
          </a:p>
          <a:p>
            <a:pPr marL="306000" lvl="0" indent="-306000" algn="l" rtl="0">
              <a:spcBef>
                <a:spcPts val="960"/>
              </a:spcBef>
              <a:spcAft>
                <a:spcPts val="0"/>
              </a:spcAft>
              <a:buSzPts val="1656"/>
              <a:buChar char="◼"/>
            </a:pPr>
            <a:r>
              <a:rPr lang="en-US"/>
              <a:t>Using alcohol to cope with the stress and anxiety of Covid-19 may cause more anxiety, loneliness (isolation/quarantine), and alcohol negatively affects the immune system</a:t>
            </a:r>
            <a:endParaRPr/>
          </a:p>
        </p:txBody>
      </p:sp>
      <p:pic>
        <p:nvPicPr>
          <p:cNvPr id="300" name="Google Shape;300;p15" descr="The Potential Role of GIS in COVID-19 Vaccine Distribution - GIS Lounge"/>
          <p:cNvPicPr preferRelativeResize="0"/>
          <p:nvPr/>
        </p:nvPicPr>
        <p:blipFill rotWithShape="1">
          <a:blip r:embed="rId3">
            <a:alphaModFix/>
          </a:blip>
          <a:srcRect l="-1020" t="-264" r="3061" b="-264"/>
          <a:stretch/>
        </p:blipFill>
        <p:spPr>
          <a:xfrm>
            <a:off x="7914805" y="2039864"/>
            <a:ext cx="4010759" cy="41159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MENTAL HEALTH RELATING TO ALCOHOL USE</a:t>
            </a:r>
            <a:endParaRPr/>
          </a:p>
        </p:txBody>
      </p:sp>
      <p:sp>
        <p:nvSpPr>
          <p:cNvPr id="306" name="Google Shape;306;p16"/>
          <p:cNvSpPr/>
          <p:nvPr/>
        </p:nvSpPr>
        <p:spPr>
          <a:xfrm>
            <a:off x="446533" y="2180496"/>
            <a:ext cx="5404639" cy="4045683"/>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07" name="Google Shape;307;p16" descr="Metaphor Bipolar Disorder Mind Mental Double Face Split Personality Concept  Mood Disorder 2 Head Silhouettepsychology Mental Health Dual Personality  Concept Tangle And Untangle Stock Illustration - Download Image Now - iStock"/>
          <p:cNvPicPr preferRelativeResize="0"/>
          <p:nvPr/>
        </p:nvPicPr>
        <p:blipFill rotWithShape="1">
          <a:blip r:embed="rId3">
            <a:alphaModFix/>
          </a:blip>
          <a:srcRect r="1" b="9801"/>
          <a:stretch/>
        </p:blipFill>
        <p:spPr>
          <a:xfrm>
            <a:off x="657225" y="2361056"/>
            <a:ext cx="4962525" cy="3649219"/>
          </a:xfrm>
          <a:prstGeom prst="rect">
            <a:avLst/>
          </a:prstGeom>
          <a:noFill/>
          <a:ln>
            <a:noFill/>
          </a:ln>
        </p:spPr>
      </p:pic>
      <p:sp>
        <p:nvSpPr>
          <p:cNvPr id="308" name="Google Shape;308;p16"/>
          <p:cNvSpPr txBox="1">
            <a:spLocks noGrp="1"/>
          </p:cNvSpPr>
          <p:nvPr>
            <p:ph type="body" idx="1"/>
          </p:nvPr>
        </p:nvSpPr>
        <p:spPr>
          <a:xfrm>
            <a:off x="6335805" y="2180496"/>
            <a:ext cx="5275001" cy="404568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Men and women who report high levels of stress tend to drink more</a:t>
            </a:r>
            <a:endParaRPr/>
          </a:p>
          <a:p>
            <a:pPr marL="306000" lvl="0" indent="-306000" algn="l" rtl="0">
              <a:spcBef>
                <a:spcPts val="960"/>
              </a:spcBef>
              <a:spcAft>
                <a:spcPts val="0"/>
              </a:spcAft>
              <a:buSzPts val="1656"/>
              <a:buChar char="◼"/>
            </a:pPr>
            <a:r>
              <a:rPr lang="en-US"/>
              <a:t>Men tend to turn to alcohol to cope with stress more than women do</a:t>
            </a:r>
            <a:endParaRPr/>
          </a:p>
          <a:p>
            <a:pPr marL="306000" lvl="0" indent="-306000" algn="l" rtl="0">
              <a:spcBef>
                <a:spcPts val="960"/>
              </a:spcBef>
              <a:spcAft>
                <a:spcPts val="0"/>
              </a:spcAft>
              <a:buSzPts val="1656"/>
              <a:buChar char="◼"/>
            </a:pPr>
            <a:r>
              <a:rPr lang="en-US"/>
              <a:t>Anxiety and AUD are common co-occurring disorders</a:t>
            </a:r>
            <a:endParaRPr/>
          </a:p>
          <a:p>
            <a:pPr marL="306000" lvl="0" indent="-306000" algn="l" rtl="0">
              <a:spcBef>
                <a:spcPts val="960"/>
              </a:spcBef>
              <a:spcAft>
                <a:spcPts val="0"/>
              </a:spcAft>
              <a:buSzPts val="1656"/>
              <a:buChar char="◼"/>
            </a:pPr>
            <a:r>
              <a:rPr lang="en-US"/>
              <a:t>AUD can make an already existing anxiety disorder worse or lead to new anxiety symptoms</a:t>
            </a:r>
            <a:endParaRPr/>
          </a:p>
          <a:p>
            <a:pPr marL="306000" lvl="0" indent="-306000" algn="l" rtl="0">
              <a:spcBef>
                <a:spcPts val="960"/>
              </a:spcBef>
              <a:spcAft>
                <a:spcPts val="0"/>
              </a:spcAft>
              <a:buSzPts val="1656"/>
              <a:buChar char="◼"/>
            </a:pPr>
            <a:r>
              <a:rPr lang="en-US"/>
              <a:t>Chronic alcohol use can affect the ability to respond to stress in a healthy way</a:t>
            </a:r>
            <a:endParaRPr/>
          </a:p>
          <a:p>
            <a:pPr marL="306000" lvl="0" indent="-306000" algn="l" rtl="0">
              <a:spcBef>
                <a:spcPts val="960"/>
              </a:spcBef>
              <a:spcAft>
                <a:spcPts val="0"/>
              </a:spcAft>
              <a:buSzPts val="1656"/>
              <a:buChar char="◼"/>
            </a:pPr>
            <a:r>
              <a:rPr lang="en-US"/>
              <a:t>Alcohol can also make depression symptoms worse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TREATMENT</a:t>
            </a:r>
            <a:endParaRPr/>
          </a:p>
        </p:txBody>
      </p:sp>
      <p:sp>
        <p:nvSpPr>
          <p:cNvPr id="314" name="Google Shape;314;p17"/>
          <p:cNvSpPr/>
          <p:nvPr/>
        </p:nvSpPr>
        <p:spPr>
          <a:xfrm>
            <a:off x="446533" y="2180496"/>
            <a:ext cx="5404639" cy="4045683"/>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15" name="Google Shape;315;p17" descr="Medical Clipboard and Stethoscope with Test Tube Stock Vector -  Illustration of clipboard, test: 141305752"/>
          <p:cNvPicPr preferRelativeResize="0"/>
          <p:nvPr/>
        </p:nvPicPr>
        <p:blipFill rotWithShape="1">
          <a:blip r:embed="rId3">
            <a:alphaModFix/>
          </a:blip>
          <a:srcRect t="13231" r="2" b="13235"/>
          <a:stretch/>
        </p:blipFill>
        <p:spPr>
          <a:xfrm>
            <a:off x="657225" y="2361056"/>
            <a:ext cx="4962525" cy="3649219"/>
          </a:xfrm>
          <a:prstGeom prst="rect">
            <a:avLst/>
          </a:prstGeom>
          <a:noFill/>
          <a:ln>
            <a:noFill/>
          </a:ln>
        </p:spPr>
      </p:pic>
      <p:sp>
        <p:nvSpPr>
          <p:cNvPr id="316" name="Google Shape;316;p17"/>
          <p:cNvSpPr txBox="1">
            <a:spLocks noGrp="1"/>
          </p:cNvSpPr>
          <p:nvPr>
            <p:ph type="body" idx="1"/>
          </p:nvPr>
        </p:nvSpPr>
        <p:spPr>
          <a:xfrm>
            <a:off x="6335805" y="2180496"/>
            <a:ext cx="5275001" cy="404568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Behavioral treatments- aimed at changing drinking behavior through counseling led by health professionals</a:t>
            </a:r>
            <a:endParaRPr/>
          </a:p>
          <a:p>
            <a:pPr marL="306000" lvl="0" indent="-306000" algn="l" rtl="0">
              <a:spcBef>
                <a:spcPts val="960"/>
              </a:spcBef>
              <a:spcAft>
                <a:spcPts val="0"/>
              </a:spcAft>
              <a:buSzPts val="1656"/>
              <a:buChar char="◼"/>
            </a:pPr>
            <a:r>
              <a:rPr lang="en-US"/>
              <a:t>Medications- there are 3 medications currently approved in the US to help reduce drinking and prevent relapse (can be used alone or in combination with counseling)</a:t>
            </a:r>
            <a:endParaRPr/>
          </a:p>
          <a:p>
            <a:pPr marL="306000" lvl="0" indent="-306000" algn="l" rtl="0">
              <a:spcBef>
                <a:spcPts val="960"/>
              </a:spcBef>
              <a:spcAft>
                <a:spcPts val="0"/>
              </a:spcAft>
              <a:buSzPts val="1656"/>
              <a:buChar char="◼"/>
            </a:pPr>
            <a:r>
              <a:rPr lang="en-US"/>
              <a:t>Support groups- Alcoholics Anonymous (AA) and other 12-step programs that provide peer support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WHERE TO FIND HELP</a:t>
            </a:r>
            <a:endParaRPr/>
          </a:p>
        </p:txBody>
      </p:sp>
      <p:sp>
        <p:nvSpPr>
          <p:cNvPr id="322" name="Google Shape;322;p18"/>
          <p:cNvSpPr txBox="1">
            <a:spLocks noGrp="1"/>
          </p:cNvSpPr>
          <p:nvPr>
            <p:ph type="body" idx="1"/>
          </p:nvPr>
        </p:nvSpPr>
        <p:spPr>
          <a:xfrm>
            <a:off x="581192" y="2180496"/>
            <a:ext cx="7225075" cy="367830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Substance Abuse and Mental Health Service Administration (SAMHSA) National Helpline: 1-800-662-HELP (4357)  </a:t>
            </a:r>
            <a:endParaRPr/>
          </a:p>
          <a:p>
            <a:pPr marL="306000" lvl="0" indent="-306000" algn="l" rtl="0">
              <a:spcBef>
                <a:spcPts val="960"/>
              </a:spcBef>
              <a:spcAft>
                <a:spcPts val="0"/>
              </a:spcAft>
              <a:buSzPts val="1656"/>
              <a:buChar char="◼"/>
            </a:pPr>
            <a:r>
              <a:rPr lang="en-US"/>
              <a:t>Suicide and Crisis Hotline: call or text 988</a:t>
            </a:r>
            <a:endParaRPr/>
          </a:p>
          <a:p>
            <a:pPr marL="306000" lvl="0" indent="-306000" algn="l" rtl="0">
              <a:spcBef>
                <a:spcPts val="960"/>
              </a:spcBef>
              <a:spcAft>
                <a:spcPts val="0"/>
              </a:spcAft>
              <a:buSzPts val="1656"/>
              <a:buChar char="◼"/>
            </a:pPr>
            <a:r>
              <a:rPr lang="en-US"/>
              <a:t>Emergency assistance: 911</a:t>
            </a:r>
            <a:endParaRPr/>
          </a:p>
          <a:p>
            <a:pPr marL="306000" lvl="0" indent="-306000" algn="l" rtl="0">
              <a:spcBef>
                <a:spcPts val="960"/>
              </a:spcBef>
              <a:spcAft>
                <a:spcPts val="0"/>
              </a:spcAft>
              <a:buSzPts val="1656"/>
              <a:buChar char="◼"/>
            </a:pPr>
            <a:r>
              <a:rPr lang="en-US"/>
              <a:t>Poison Control: 1-800-222-1222</a:t>
            </a:r>
            <a:endParaRPr/>
          </a:p>
          <a:p>
            <a:pPr marL="306000" lvl="0" indent="-306000" algn="l" rtl="0">
              <a:spcBef>
                <a:spcPts val="960"/>
              </a:spcBef>
              <a:spcAft>
                <a:spcPts val="0"/>
              </a:spcAft>
              <a:buSzPts val="1656"/>
              <a:buChar char="◼"/>
            </a:pPr>
            <a:r>
              <a:rPr lang="en-US"/>
              <a:t>Talk to a Primary Care provider if you need help</a:t>
            </a:r>
            <a:endParaRPr/>
          </a:p>
        </p:txBody>
      </p:sp>
      <p:pic>
        <p:nvPicPr>
          <p:cNvPr id="323" name="Google Shape;323;p18" descr="11,711 Two People Talking Illustrations &amp; Clip Art - iStock"/>
          <p:cNvPicPr preferRelativeResize="0"/>
          <p:nvPr/>
        </p:nvPicPr>
        <p:blipFill rotWithShape="1">
          <a:blip r:embed="rId3">
            <a:alphaModFix/>
          </a:blip>
          <a:srcRect l="9135" r="9098"/>
          <a:stretch/>
        </p:blipFill>
        <p:spPr>
          <a:xfrm>
            <a:off x="8051799" y="1871133"/>
            <a:ext cx="3683001" cy="45042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1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COMMUNITY HEALTH COALITION</a:t>
            </a:r>
            <a:endParaRPr/>
          </a:p>
        </p:txBody>
      </p:sp>
      <p:sp>
        <p:nvSpPr>
          <p:cNvPr id="329" name="Google Shape;329;p19"/>
          <p:cNvSpPr/>
          <p:nvPr/>
        </p:nvSpPr>
        <p:spPr>
          <a:xfrm>
            <a:off x="446533" y="2180496"/>
            <a:ext cx="5404639" cy="4045683"/>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30" name="Google Shape;330;p19" descr="Logo&#10;&#10;Description automatically generated"/>
          <p:cNvPicPr preferRelativeResize="0"/>
          <p:nvPr/>
        </p:nvPicPr>
        <p:blipFill rotWithShape="1">
          <a:blip r:embed="rId3">
            <a:alphaModFix/>
          </a:blip>
          <a:srcRect/>
          <a:stretch/>
        </p:blipFill>
        <p:spPr>
          <a:xfrm>
            <a:off x="657225" y="2469899"/>
            <a:ext cx="4962525" cy="3431532"/>
          </a:xfrm>
          <a:prstGeom prst="rect">
            <a:avLst/>
          </a:prstGeom>
          <a:noFill/>
          <a:ln>
            <a:noFill/>
          </a:ln>
        </p:spPr>
      </p:pic>
      <p:sp>
        <p:nvSpPr>
          <p:cNvPr id="331" name="Google Shape;331;p19"/>
          <p:cNvSpPr txBox="1">
            <a:spLocks noGrp="1"/>
          </p:cNvSpPr>
          <p:nvPr>
            <p:ph type="body" idx="1"/>
          </p:nvPr>
        </p:nvSpPr>
        <p:spPr>
          <a:xfrm>
            <a:off x="6335805" y="2180496"/>
            <a:ext cx="5275001" cy="404568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CHC provides FREE health tips, blood pressure checks, glucose screenings, community health education workshops and lots of brochures and pamphlets about chronic diseases</a:t>
            </a:r>
            <a:endParaRPr/>
          </a:p>
          <a:p>
            <a:pPr marL="306000" lvl="0" indent="-306000" algn="l" rtl="0">
              <a:spcBef>
                <a:spcPts val="960"/>
              </a:spcBef>
              <a:spcAft>
                <a:spcPts val="0"/>
              </a:spcAft>
              <a:buSzPts val="1656"/>
              <a:buChar char="◼"/>
            </a:pPr>
            <a:r>
              <a:rPr lang="en-US"/>
              <a:t>Email </a:t>
            </a:r>
            <a:r>
              <a:rPr lang="en-US" u="sng">
                <a:solidFill>
                  <a:schemeClr val="hlink"/>
                </a:solidFill>
                <a:hlinkClick r:id="rId4"/>
              </a:rPr>
              <a:t>contact@communityhealthcoalition.com</a:t>
            </a:r>
            <a:r>
              <a:rPr lang="en-US"/>
              <a:t> or visit </a:t>
            </a:r>
            <a:r>
              <a:rPr lang="en-US" u="sng">
                <a:solidFill>
                  <a:schemeClr val="hlink"/>
                </a:solidFill>
                <a:hlinkClick r:id="rId5"/>
              </a:rPr>
              <a:t>https://www.communityhealthcoalition.com/</a:t>
            </a:r>
            <a:r>
              <a:rPr lang="en-US"/>
              <a:t> for more information!</a:t>
            </a:r>
            <a:endParaRPr/>
          </a:p>
          <a:p>
            <a:pPr marL="306000" lvl="0" indent="-200844" algn="l" rtl="0">
              <a:spcBef>
                <a:spcPts val="960"/>
              </a:spcBef>
              <a:spcAft>
                <a:spcPts val="0"/>
              </a:spcAft>
              <a:buSzPts val="1656"/>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REFERENCES</a:t>
            </a:r>
            <a:endParaRPr/>
          </a:p>
        </p:txBody>
      </p:sp>
      <p:sp>
        <p:nvSpPr>
          <p:cNvPr id="337" name="Google Shape;337;p20"/>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fontScale="62500" lnSpcReduction="20000"/>
          </a:bodyPr>
          <a:lstStyle/>
          <a:p>
            <a:pPr marL="306000" lvl="0" indent="-306000" algn="l" rtl="0">
              <a:spcBef>
                <a:spcPts val="0"/>
              </a:spcBef>
              <a:spcAft>
                <a:spcPts val="0"/>
              </a:spcAft>
              <a:buSzPct val="91999"/>
              <a:buChar char="◼"/>
            </a:pPr>
            <a:r>
              <a:rPr lang="en-US" i="1"/>
              <a:t>988 suicide &amp; crisis lifeline</a:t>
            </a:r>
            <a:r>
              <a:rPr lang="en-US"/>
              <a:t>. SAMHSA. (n.d.). Retrieved January 20, 2023, from https://www.samhsa.gov/find-help/988 </a:t>
            </a:r>
            <a:endParaRPr/>
          </a:p>
          <a:p>
            <a:pPr marL="306000" lvl="0" indent="-306000" algn="l" rtl="0">
              <a:spcBef>
                <a:spcPts val="825"/>
              </a:spcBef>
              <a:spcAft>
                <a:spcPts val="0"/>
              </a:spcAft>
              <a:buSzPct val="91999"/>
              <a:buChar char="◼"/>
            </a:pPr>
            <a:r>
              <a:rPr lang="en-US" i="1"/>
              <a:t>Alcohol anxiety: Can drinking cause anxiety &amp; panic attacks?</a:t>
            </a:r>
            <a:r>
              <a:rPr lang="en-US"/>
              <a:t> American Addiction Centers. (2022, September 15). Retrieved January 20, 2023, from https://americanaddictioncenters.org/alcoholism-treatment/anxiety </a:t>
            </a:r>
            <a:endParaRPr/>
          </a:p>
          <a:p>
            <a:pPr marL="306000" lvl="0" indent="-306000" algn="l" rtl="0">
              <a:spcBef>
                <a:spcPts val="825"/>
              </a:spcBef>
              <a:spcAft>
                <a:spcPts val="0"/>
              </a:spcAft>
              <a:buSzPct val="91999"/>
              <a:buChar char="◼"/>
            </a:pPr>
            <a:r>
              <a:rPr lang="en-US" i="1"/>
              <a:t>Alcohol consumption during the COVID-19 pandemic projected to cause more liver disease and deaths</a:t>
            </a:r>
            <a:r>
              <a:rPr lang="en-US"/>
              <a:t>. Massachusetts General Hospital. (n.d.). Retrieved January 20, 2023, from https://www.massgeneral.org/news/press-release/alcohol-consumption-during-the-covid-19-pandemic-projected-to-cause-more-liver-disease-and-deaths#:~:text=In%20the%20short%20term%2C%20alcohol,19%E2%80 </a:t>
            </a:r>
            <a:endParaRPr/>
          </a:p>
          <a:p>
            <a:pPr marL="306000" lvl="0" indent="-306000" algn="l" rtl="0">
              <a:spcBef>
                <a:spcPts val="825"/>
              </a:spcBef>
              <a:spcAft>
                <a:spcPts val="0"/>
              </a:spcAft>
              <a:buSzPct val="91999"/>
              <a:buChar char="◼"/>
            </a:pPr>
            <a:r>
              <a:rPr lang="en-US" i="1"/>
              <a:t>Binge drinking effects, risks &amp; dangers</a:t>
            </a:r>
            <a:r>
              <a:rPr lang="en-US"/>
              <a:t>. American Addiction Centers. (2023, January 11). Retrieved January 20, 2023, from https://americanaddictioncenters.org/alcoholism-treatment/binge-drinking-problem </a:t>
            </a:r>
            <a:endParaRPr/>
          </a:p>
          <a:p>
            <a:pPr marL="306000" lvl="0" indent="-306000" algn="l" rtl="0">
              <a:spcBef>
                <a:spcPts val="825"/>
              </a:spcBef>
              <a:spcAft>
                <a:spcPts val="0"/>
              </a:spcAft>
              <a:buSzPct val="91999"/>
              <a:buChar char="◼"/>
            </a:pPr>
            <a:r>
              <a:rPr lang="en-US"/>
              <a:t>Centers for Disease Control and Prevention. (2022, July 25). </a:t>
            </a:r>
            <a:r>
              <a:rPr lang="en-US" i="1"/>
              <a:t>Alcohol and other substance use</a:t>
            </a:r>
            <a:r>
              <a:rPr lang="en-US"/>
              <a:t>. Centers for Disease Control and Prevention. Retrieved January 20, 2023, from https://www.cdc.gov/alcohol/fact-sheets/alcohol-and-other-substance-use.html </a:t>
            </a:r>
            <a:endParaRPr/>
          </a:p>
          <a:p>
            <a:pPr marL="306000" lvl="0" indent="-306000" algn="l" rtl="0">
              <a:spcBef>
                <a:spcPts val="825"/>
              </a:spcBef>
              <a:spcAft>
                <a:spcPts val="0"/>
              </a:spcAft>
              <a:buSzPct val="91999"/>
              <a:buChar char="◼"/>
            </a:pPr>
            <a:r>
              <a:rPr lang="en-US"/>
              <a:t>Centers for Disease Control and Prevention. (2022, November 14). </a:t>
            </a:r>
            <a:r>
              <a:rPr lang="en-US" i="1"/>
              <a:t>Binge drinking</a:t>
            </a:r>
            <a:r>
              <a:rPr lang="en-US"/>
              <a:t>. Centers for Disease Control and Prevention. Retrieved January 20, 2023, from https://www.cdc.gov/alcohol/fact-sheets/binge-drinking.htm </a:t>
            </a:r>
            <a:endParaRPr/>
          </a:p>
          <a:p>
            <a:pPr marL="306000" lvl="0" indent="-306000" algn="l" rtl="0">
              <a:spcBef>
                <a:spcPts val="825"/>
              </a:spcBef>
              <a:spcAft>
                <a:spcPts val="0"/>
              </a:spcAft>
              <a:buSzPct val="91999"/>
              <a:buChar char="◼"/>
            </a:pPr>
            <a:r>
              <a:rPr lang="en-US" i="1"/>
              <a:t>Coronavirus (COVID-19) &amp; Alcoholism</a:t>
            </a:r>
            <a:r>
              <a:rPr lang="en-US"/>
              <a:t>. Alcohol.org. (2022, December 13). Retrieved January 20, 2023, from https://alcohol.org/resources/coronavirus-and-alcoholism/ </a:t>
            </a:r>
            <a:endParaRPr/>
          </a:p>
          <a:p>
            <a:pPr marL="306000" lvl="0" indent="-306000" algn="l" rtl="0">
              <a:spcBef>
                <a:spcPts val="825"/>
              </a:spcBef>
              <a:spcAft>
                <a:spcPts val="0"/>
              </a:spcAft>
              <a:buSzPct val="91999"/>
              <a:buChar char="◼"/>
            </a:pPr>
            <a:r>
              <a:rPr lang="en-US"/>
              <a:t>Gilmerm. (2022, September 22). </a:t>
            </a:r>
            <a:r>
              <a:rPr lang="en-US" i="1"/>
              <a:t>Why you shouldn't rely on alcohol during times of stress</a:t>
            </a:r>
            <a:r>
              <a:rPr lang="en-US"/>
              <a:t>. Cleveland Clinic. Retrieved January 20, 2023, from https://health.clevelandclinic.org/alcohol-during-times-of-stress/ </a:t>
            </a:r>
            <a:endParaRPr/>
          </a:p>
          <a:p>
            <a:pPr marL="306000" lvl="0" indent="-306000" algn="l" rtl="0">
              <a:spcBef>
                <a:spcPts val="825"/>
              </a:spcBef>
              <a:spcAft>
                <a:spcPts val="0"/>
              </a:spcAft>
              <a:buSzPct val="91999"/>
              <a:buChar char="◼"/>
            </a:pPr>
            <a:r>
              <a:rPr lang="en-US"/>
              <a:t>Mayo Foundation for Medical Education and Research. (2022, May 18). </a:t>
            </a:r>
            <a:r>
              <a:rPr lang="en-US" i="1"/>
              <a:t>Alcohol use disorder</a:t>
            </a:r>
            <a:r>
              <a:rPr lang="en-US"/>
              <a:t>. Mayo Clinic. Retrieved January 20, 2023, from https://www.mayoclinic.org/diseases-conditions/alcohol-use-disorder/symptoms-causes/syc-20369243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3"/>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285750" marR="0" lvl="0" indent="-171450" algn="ctr" rtl="0">
              <a:spcBef>
                <a:spcPts val="0"/>
              </a:spcBef>
              <a:spcAft>
                <a:spcPts val="0"/>
              </a:spcAft>
              <a:buClr>
                <a:schemeClr val="accent1"/>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19" name="Google Shape;119;p3"/>
          <p:cNvSpPr/>
          <p:nvPr/>
        </p:nvSpPr>
        <p:spPr>
          <a:xfrm>
            <a:off x="-1" y="0"/>
            <a:ext cx="611319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0" name="Google Shape;120;p3"/>
          <p:cNvSpPr txBox="1">
            <a:spLocks noGrp="1"/>
          </p:cNvSpPr>
          <p:nvPr>
            <p:ph type="title"/>
          </p:nvPr>
        </p:nvSpPr>
        <p:spPr>
          <a:xfrm>
            <a:off x="643468" y="1033389"/>
            <a:ext cx="4826256" cy="48254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Gill Sans"/>
              <a:buNone/>
            </a:pPr>
            <a:r>
              <a:rPr lang="en-US" sz="5400">
                <a:solidFill>
                  <a:srgbClr val="FFFFFF"/>
                </a:solidFill>
              </a:rPr>
              <a:t>OVERVIEW</a:t>
            </a:r>
            <a:endParaRPr/>
          </a:p>
        </p:txBody>
      </p:sp>
      <p:sp>
        <p:nvSpPr>
          <p:cNvPr id="121" name="Google Shape;121;p3"/>
          <p:cNvSpPr/>
          <p:nvPr/>
        </p:nvSpPr>
        <p:spPr>
          <a:xfrm>
            <a:off x="642579" y="460868"/>
            <a:ext cx="4828032" cy="11165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82774" y="460868"/>
            <a:ext cx="4828032" cy="11165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593585" y="797593"/>
            <a:ext cx="1575414" cy="971550"/>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Target Population</a:t>
            </a:r>
            <a:endParaRPr sz="1800" b="1" i="0" u="none" strike="noStrike" cap="none">
              <a:solidFill>
                <a:schemeClr val="lt1"/>
              </a:solidFill>
              <a:latin typeface="Gill Sans"/>
              <a:ea typeface="Gill Sans"/>
              <a:cs typeface="Gill Sans"/>
              <a:sym typeface="Gill Sans"/>
            </a:endParaRPr>
          </a:p>
        </p:txBody>
      </p:sp>
      <p:sp>
        <p:nvSpPr>
          <p:cNvPr id="124" name="Google Shape;124;p3"/>
          <p:cNvSpPr/>
          <p:nvPr/>
        </p:nvSpPr>
        <p:spPr>
          <a:xfrm>
            <a:off x="8444151" y="790458"/>
            <a:ext cx="1575414" cy="971550"/>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Flyers</a:t>
            </a:r>
            <a:endParaRPr sz="1800" b="0" i="0" u="none" strike="noStrike" cap="none">
              <a:solidFill>
                <a:schemeClr val="lt1"/>
              </a:solidFill>
              <a:latin typeface="Gill Sans"/>
              <a:ea typeface="Gill Sans"/>
              <a:cs typeface="Gill Sans"/>
              <a:sym typeface="Gill Sans"/>
            </a:endParaRPr>
          </a:p>
        </p:txBody>
      </p:sp>
      <p:sp>
        <p:nvSpPr>
          <p:cNvPr id="125" name="Google Shape;125;p3"/>
          <p:cNvSpPr/>
          <p:nvPr/>
        </p:nvSpPr>
        <p:spPr>
          <a:xfrm>
            <a:off x="10294717" y="801564"/>
            <a:ext cx="1587062" cy="971550"/>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Alcoholism</a:t>
            </a:r>
            <a:endParaRPr sz="1800" b="0" i="0" u="none" strike="noStrike" cap="none">
              <a:solidFill>
                <a:schemeClr val="lt1"/>
              </a:solidFill>
              <a:latin typeface="Gill Sans"/>
              <a:ea typeface="Gill Sans"/>
              <a:cs typeface="Gill Sans"/>
              <a:sym typeface="Gill Sans"/>
            </a:endParaRPr>
          </a:p>
        </p:txBody>
      </p:sp>
      <p:sp>
        <p:nvSpPr>
          <p:cNvPr id="126" name="Google Shape;126;p3"/>
          <p:cNvSpPr/>
          <p:nvPr/>
        </p:nvSpPr>
        <p:spPr>
          <a:xfrm>
            <a:off x="10294717" y="2032455"/>
            <a:ext cx="1575413" cy="969579"/>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dk1"/>
                </a:solidFill>
                <a:latin typeface="Gill Sans"/>
                <a:ea typeface="Gill Sans"/>
                <a:cs typeface="Gill Sans"/>
                <a:sym typeface="Gill Sans"/>
              </a:rPr>
              <a:t>Understanding Alcohol Use Disorder</a:t>
            </a:r>
            <a:endParaRPr/>
          </a:p>
        </p:txBody>
      </p:sp>
      <p:sp>
        <p:nvSpPr>
          <p:cNvPr id="127" name="Google Shape;127;p3"/>
          <p:cNvSpPr/>
          <p:nvPr/>
        </p:nvSpPr>
        <p:spPr>
          <a:xfrm>
            <a:off x="6593585" y="1994214"/>
            <a:ext cx="1575414" cy="969578"/>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Risk factors</a:t>
            </a:r>
            <a:endParaRPr sz="1800" b="0" i="0" u="none" strike="noStrike" cap="none">
              <a:solidFill>
                <a:schemeClr val="lt1"/>
              </a:solidFill>
              <a:latin typeface="Gill Sans"/>
              <a:ea typeface="Gill Sans"/>
              <a:cs typeface="Gill Sans"/>
              <a:sym typeface="Gill Sans"/>
            </a:endParaRPr>
          </a:p>
        </p:txBody>
      </p:sp>
      <p:sp>
        <p:nvSpPr>
          <p:cNvPr id="128" name="Google Shape;128;p3"/>
          <p:cNvSpPr/>
          <p:nvPr/>
        </p:nvSpPr>
        <p:spPr>
          <a:xfrm>
            <a:off x="8432503" y="1990034"/>
            <a:ext cx="1587062" cy="969578"/>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Signs and Symptoms</a:t>
            </a:r>
            <a:endParaRPr/>
          </a:p>
        </p:txBody>
      </p:sp>
      <p:sp>
        <p:nvSpPr>
          <p:cNvPr id="129" name="Google Shape;129;p3"/>
          <p:cNvSpPr/>
          <p:nvPr/>
        </p:nvSpPr>
        <p:spPr>
          <a:xfrm>
            <a:off x="6593585" y="4457563"/>
            <a:ext cx="1575413" cy="969579"/>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Vaping/ Tobacco Use and Alcohol  </a:t>
            </a:r>
            <a:endParaRPr/>
          </a:p>
        </p:txBody>
      </p:sp>
      <p:sp>
        <p:nvSpPr>
          <p:cNvPr id="130" name="Google Shape;130;p3"/>
          <p:cNvSpPr/>
          <p:nvPr/>
        </p:nvSpPr>
        <p:spPr>
          <a:xfrm>
            <a:off x="8444152" y="4433585"/>
            <a:ext cx="1575413" cy="969578"/>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Substance Use and Alcohol</a:t>
            </a:r>
            <a:endParaRPr/>
          </a:p>
        </p:txBody>
      </p:sp>
      <p:sp>
        <p:nvSpPr>
          <p:cNvPr id="131" name="Google Shape;131;p3"/>
          <p:cNvSpPr/>
          <p:nvPr/>
        </p:nvSpPr>
        <p:spPr>
          <a:xfrm>
            <a:off x="10294717" y="4457563"/>
            <a:ext cx="1587062" cy="969578"/>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Covid-19 and Alcohol</a:t>
            </a:r>
            <a:endParaRPr/>
          </a:p>
        </p:txBody>
      </p:sp>
      <p:sp>
        <p:nvSpPr>
          <p:cNvPr id="132" name="Google Shape;132;p3"/>
          <p:cNvSpPr/>
          <p:nvPr/>
        </p:nvSpPr>
        <p:spPr>
          <a:xfrm>
            <a:off x="6593585" y="5656796"/>
            <a:ext cx="1575414" cy="971550"/>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Mental Health and Alcohol</a:t>
            </a:r>
            <a:endParaRPr/>
          </a:p>
        </p:txBody>
      </p:sp>
      <p:sp>
        <p:nvSpPr>
          <p:cNvPr id="133" name="Google Shape;133;p3"/>
          <p:cNvSpPr/>
          <p:nvPr/>
        </p:nvSpPr>
        <p:spPr>
          <a:xfrm>
            <a:off x="8438327" y="5645792"/>
            <a:ext cx="1587062" cy="969578"/>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Treatment</a:t>
            </a:r>
            <a:endParaRPr sz="1800" b="0" i="0" u="none" strike="noStrike" cap="none">
              <a:solidFill>
                <a:schemeClr val="lt1"/>
              </a:solidFill>
              <a:latin typeface="Gill Sans"/>
              <a:ea typeface="Gill Sans"/>
              <a:cs typeface="Gill Sans"/>
              <a:sym typeface="Gill Sans"/>
            </a:endParaRPr>
          </a:p>
        </p:txBody>
      </p:sp>
      <p:sp>
        <p:nvSpPr>
          <p:cNvPr id="134" name="Google Shape;134;p3"/>
          <p:cNvSpPr/>
          <p:nvPr/>
        </p:nvSpPr>
        <p:spPr>
          <a:xfrm>
            <a:off x="6593586" y="3235194"/>
            <a:ext cx="1575413" cy="974367"/>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What is Binge Drinking?</a:t>
            </a:r>
            <a:endParaRPr sz="1800" b="0" i="0" u="none" strike="noStrike" cap="none">
              <a:solidFill>
                <a:schemeClr val="lt1"/>
              </a:solidFill>
              <a:latin typeface="Gill Sans"/>
              <a:ea typeface="Gill Sans"/>
              <a:cs typeface="Gill Sans"/>
              <a:sym typeface="Gill Sans"/>
            </a:endParaRPr>
          </a:p>
        </p:txBody>
      </p:sp>
      <p:sp>
        <p:nvSpPr>
          <p:cNvPr id="135" name="Google Shape;135;p3"/>
          <p:cNvSpPr/>
          <p:nvPr/>
        </p:nvSpPr>
        <p:spPr>
          <a:xfrm>
            <a:off x="8444151" y="3235194"/>
            <a:ext cx="1575414" cy="974367"/>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Risk Factors</a:t>
            </a:r>
            <a:endParaRPr/>
          </a:p>
        </p:txBody>
      </p:sp>
      <p:sp>
        <p:nvSpPr>
          <p:cNvPr id="136" name="Google Shape;136;p3"/>
          <p:cNvSpPr/>
          <p:nvPr/>
        </p:nvSpPr>
        <p:spPr>
          <a:xfrm>
            <a:off x="10294717" y="3231690"/>
            <a:ext cx="1587062" cy="977871"/>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Signs and Symptoms</a:t>
            </a:r>
            <a:endParaRPr/>
          </a:p>
        </p:txBody>
      </p:sp>
      <p:sp>
        <p:nvSpPr>
          <p:cNvPr id="137" name="Google Shape;137;p3"/>
          <p:cNvSpPr/>
          <p:nvPr/>
        </p:nvSpPr>
        <p:spPr>
          <a:xfrm>
            <a:off x="10294717" y="5656797"/>
            <a:ext cx="1587062" cy="971550"/>
          </a:xfrm>
          <a:prstGeom prst="roundRect">
            <a:avLst>
              <a:gd name="adj" fmla="val 16667"/>
            </a:avLst>
          </a:prstGeom>
          <a:solidFill>
            <a:schemeClr val="accen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Gill Sans"/>
                <a:ea typeface="Gill Sans"/>
                <a:cs typeface="Gill Sans"/>
                <a:sym typeface="Gill Sans"/>
              </a:rPr>
              <a:t>Where to Find Help</a:t>
            </a: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REFERENCES (CONTINUED)</a:t>
            </a:r>
            <a:endParaRPr/>
          </a:p>
        </p:txBody>
      </p:sp>
      <p:sp>
        <p:nvSpPr>
          <p:cNvPr id="343" name="Google Shape;343;p21"/>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fontScale="70000" lnSpcReduction="20000"/>
          </a:bodyPr>
          <a:lstStyle/>
          <a:p>
            <a:pPr marL="306000" lvl="0" indent="-306000" algn="l" rtl="0">
              <a:spcBef>
                <a:spcPts val="0"/>
              </a:spcBef>
              <a:spcAft>
                <a:spcPts val="0"/>
              </a:spcAft>
              <a:buSzPct val="91999"/>
              <a:buChar char="◼"/>
            </a:pPr>
            <a:r>
              <a:rPr lang="en-US" i="1"/>
              <a:t>NCI Dictionary of Cancer terms</a:t>
            </a:r>
            <a:r>
              <a:rPr lang="en-US"/>
              <a:t>. National Cancer Institute. (n.d.). Retrieved January 20, 2023, from https://www.cancer.gov/publications/dictionaries/cancer-terms/def/alcoholism </a:t>
            </a:r>
            <a:endParaRPr/>
          </a:p>
          <a:p>
            <a:pPr marL="306000" lvl="0" indent="-306000" algn="l" rtl="0">
              <a:spcBef>
                <a:spcPts val="852"/>
              </a:spcBef>
              <a:spcAft>
                <a:spcPts val="0"/>
              </a:spcAft>
              <a:buSzPct val="91999"/>
              <a:buChar char="◼"/>
            </a:pPr>
            <a:r>
              <a:rPr lang="en-US" i="1"/>
              <a:t>Samhsa's national helpline: Samhsa - Substance Abuse and Mental Health Services Administration</a:t>
            </a:r>
            <a:r>
              <a:rPr lang="en-US"/>
              <a:t>. SAMHSA. (n.d.). Retrieved January 20, 2023, from https://www.samhsa.gov/find-help/national-helpline </a:t>
            </a:r>
            <a:endParaRPr/>
          </a:p>
          <a:p>
            <a:pPr marL="306000" lvl="0" indent="-306000" algn="l" rtl="0">
              <a:spcBef>
                <a:spcPts val="852"/>
              </a:spcBef>
              <a:spcAft>
                <a:spcPts val="0"/>
              </a:spcAft>
              <a:buSzPct val="91999"/>
              <a:buChar char="◼"/>
            </a:pPr>
            <a:r>
              <a:rPr lang="en-US" i="1"/>
              <a:t>Suspect a poisoning? get expert help. use the webpoisoncontrol online tool, or call. both Optio</a:t>
            </a:r>
            <a:r>
              <a:rPr lang="en-US"/>
              <a:t>. Poison Control. (n.d.). Retrieved January 20, 2023, from https://www.poison.org/ </a:t>
            </a:r>
            <a:endParaRPr/>
          </a:p>
          <a:p>
            <a:pPr marL="306000" lvl="0" indent="-306000" algn="l" rtl="0">
              <a:spcBef>
                <a:spcPts val="852"/>
              </a:spcBef>
              <a:spcAft>
                <a:spcPts val="0"/>
              </a:spcAft>
              <a:buSzPct val="91999"/>
              <a:buChar char="◼"/>
            </a:pPr>
            <a:r>
              <a:rPr lang="en-US"/>
              <a:t>U.S. Department of Health and Human Services. (n.d.). </a:t>
            </a:r>
            <a:r>
              <a:rPr lang="en-US" i="1"/>
              <a:t>Alcohol alert</a:t>
            </a:r>
            <a:r>
              <a:rPr lang="en-US"/>
              <a:t>. National Institute on Alcohol Abuse and Alcoholism. Retrieved January 20, 2023, from https://pubs.niaaa.nih.gov/publications/AA85/AA85.htm#:~:text=Problems%20arise%2C%20however%2C%20when%20stress,the%20risk%20for%20alcohol%20dependence </a:t>
            </a:r>
            <a:endParaRPr/>
          </a:p>
          <a:p>
            <a:pPr marL="306000" lvl="0" indent="-306000" algn="l" rtl="0">
              <a:spcBef>
                <a:spcPts val="852"/>
              </a:spcBef>
              <a:spcAft>
                <a:spcPts val="0"/>
              </a:spcAft>
              <a:buSzPct val="91999"/>
              <a:buChar char="◼"/>
            </a:pPr>
            <a:r>
              <a:rPr lang="en-US"/>
              <a:t>U.S. Department of Health and Human Services. (n.d.). </a:t>
            </a:r>
            <a:r>
              <a:rPr lang="en-US" i="1"/>
              <a:t>Alcohol and tobacco</a:t>
            </a:r>
            <a:r>
              <a:rPr lang="en-US"/>
              <a:t>. National Institute on Alcohol Abuse and Alcoholism. Retrieved January 20, 2023, from https://pubs.niaaa.nih.gov/publications/aa71/aa71.htm </a:t>
            </a:r>
            <a:endParaRPr/>
          </a:p>
          <a:p>
            <a:pPr marL="306000" lvl="0" indent="-306000" algn="l" rtl="0">
              <a:spcBef>
                <a:spcPts val="852"/>
              </a:spcBef>
              <a:spcAft>
                <a:spcPts val="0"/>
              </a:spcAft>
              <a:buSzPct val="91999"/>
              <a:buChar char="◼"/>
            </a:pPr>
            <a:r>
              <a:rPr lang="en-US"/>
              <a:t>U.S. Department of Health and Human Services. (n.d.). </a:t>
            </a:r>
            <a:r>
              <a:rPr lang="en-US" i="1"/>
              <a:t>Treatment for alcohol problems: Finding and getting help</a:t>
            </a:r>
            <a:r>
              <a:rPr lang="en-US"/>
              <a:t>. National Institute on Alcohol Abuse and Alcoholism. Retrieved January 20, 2023, from https://www.niaaa.nih.gov/publications/brochures-and-fact-sheets/treatment-alcohol-problems-finding-and-getting-help </a:t>
            </a:r>
            <a:endParaRPr/>
          </a:p>
          <a:p>
            <a:pPr marL="306000" lvl="0" indent="-306000" algn="l" rtl="0">
              <a:spcBef>
                <a:spcPts val="852"/>
              </a:spcBef>
              <a:spcAft>
                <a:spcPts val="0"/>
              </a:spcAft>
              <a:buSzPct val="91999"/>
              <a:buChar char="◼"/>
            </a:pPr>
            <a:r>
              <a:rPr lang="en-US"/>
              <a:t>U.S. Department of Health and Human Services. (n.d.). </a:t>
            </a:r>
            <a:r>
              <a:rPr lang="en-US" i="1"/>
              <a:t>Understanding alcohol use disorder</a:t>
            </a:r>
            <a:r>
              <a:rPr lang="en-US"/>
              <a:t>. National Institute on Alcohol Abuse and Alcoholism. Retrieved January 20, 2023, from https://www.niaaa.nih.gov/publications/brochures-and-fact-sheets/understanding-alcohol-use-disorder </a:t>
            </a:r>
            <a:endParaRPr/>
          </a:p>
          <a:p>
            <a:pPr marL="306000" lvl="0" indent="-306000" algn="l" rtl="0">
              <a:spcBef>
                <a:spcPts val="852"/>
              </a:spcBef>
              <a:spcAft>
                <a:spcPts val="0"/>
              </a:spcAft>
              <a:buSzPct val="91999"/>
              <a:buChar char="◼"/>
            </a:pPr>
            <a:r>
              <a:rPr lang="en-US" i="1"/>
              <a:t>What are the effects of mixing tobacco and alcohol?</a:t>
            </a:r>
            <a:r>
              <a:rPr lang="en-US"/>
              <a:t> Alcohol.org. (2022, October 25). Retrieved January 20, 2023, from https://alcohol.org/mixing-with/tobacco/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47" name="Google Shape;147;p4" descr="Colorful overlapping people icons"/>
          <p:cNvPicPr preferRelativeResize="0">
            <a:picLocks noGrp="1"/>
          </p:cNvPicPr>
          <p:nvPr>
            <p:ph type="body" idx="1"/>
          </p:nvPr>
        </p:nvPicPr>
        <p:blipFill rotWithShape="1">
          <a:blip r:embed="rId3">
            <a:alphaModFix/>
          </a:blip>
          <a:srcRect r="9091" b="23391"/>
          <a:stretch/>
        </p:blipFill>
        <p:spPr>
          <a:xfrm>
            <a:off x="119941" y="10"/>
            <a:ext cx="12191980" cy="6857990"/>
          </a:xfrm>
          <a:prstGeom prst="rect">
            <a:avLst/>
          </a:prstGeom>
          <a:noFill/>
          <a:ln>
            <a:noFill/>
          </a:ln>
        </p:spPr>
      </p:pic>
      <p:grpSp>
        <p:nvGrpSpPr>
          <p:cNvPr id="148" name="Google Shape;148;p4"/>
          <p:cNvGrpSpPr/>
          <p:nvPr/>
        </p:nvGrpSpPr>
        <p:grpSpPr>
          <a:xfrm>
            <a:off x="438068" y="457200"/>
            <a:ext cx="3703320" cy="5935132"/>
            <a:chOff x="438068" y="457200"/>
            <a:chExt cx="3703320" cy="5935132"/>
          </a:xfrm>
        </p:grpSpPr>
        <p:sp>
          <p:nvSpPr>
            <p:cNvPr id="149" name="Google Shape;149;p4"/>
            <p:cNvSpPr/>
            <p:nvPr/>
          </p:nvSpPr>
          <p:spPr>
            <a:xfrm>
              <a:off x="438068" y="618067"/>
              <a:ext cx="3702134" cy="5774265"/>
            </a:xfrm>
            <a:prstGeom prst="rect">
              <a:avLst/>
            </a:prstGeom>
            <a:solidFill>
              <a:schemeClr val="accent1">
                <a:alpha val="96862"/>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438068"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4"/>
          <p:cNvSpPr txBox="1">
            <a:spLocks noGrp="1"/>
          </p:cNvSpPr>
          <p:nvPr>
            <p:ph type="title"/>
          </p:nvPr>
        </p:nvSpPr>
        <p:spPr>
          <a:xfrm>
            <a:off x="584200" y="1514007"/>
            <a:ext cx="3412067" cy="35998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Gill Sans"/>
              <a:buNone/>
            </a:pPr>
            <a:r>
              <a:rPr lang="en-US" sz="3200"/>
              <a:t>TARGET POPULATION:</a:t>
            </a:r>
            <a:br>
              <a:rPr lang="en-US" sz="2500"/>
            </a:br>
            <a:r>
              <a:rPr lang="en-US" sz="2500"/>
              <a:t>ANYONE AGED 15-24 YEARS OLD WHO ARE LIVING IN DURHAM, NC AND THE SURROUNDING AREAS.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FLYERS</a:t>
            </a:r>
            <a:endParaRPr/>
          </a:p>
        </p:txBody>
      </p:sp>
      <p:pic>
        <p:nvPicPr>
          <p:cNvPr id="157" name="Google Shape;157;p5"/>
          <p:cNvPicPr preferRelativeResize="0"/>
          <p:nvPr/>
        </p:nvPicPr>
        <p:blipFill rotWithShape="1">
          <a:blip r:embed="rId3">
            <a:alphaModFix/>
          </a:blip>
          <a:srcRect/>
          <a:stretch/>
        </p:blipFill>
        <p:spPr>
          <a:xfrm>
            <a:off x="324275" y="1933730"/>
            <a:ext cx="3654534" cy="4729397"/>
          </a:xfrm>
          <a:prstGeom prst="rect">
            <a:avLst/>
          </a:prstGeom>
          <a:noFill/>
          <a:ln>
            <a:noFill/>
          </a:ln>
        </p:spPr>
      </p:pic>
      <p:pic>
        <p:nvPicPr>
          <p:cNvPr id="158" name="Google Shape;158;p5"/>
          <p:cNvPicPr preferRelativeResize="0"/>
          <p:nvPr/>
        </p:nvPicPr>
        <p:blipFill rotWithShape="1">
          <a:blip r:embed="rId4">
            <a:alphaModFix/>
          </a:blip>
          <a:srcRect/>
          <a:stretch/>
        </p:blipFill>
        <p:spPr>
          <a:xfrm>
            <a:off x="4268733" y="1933730"/>
            <a:ext cx="3654534" cy="4729397"/>
          </a:xfrm>
          <a:prstGeom prst="rect">
            <a:avLst/>
          </a:prstGeom>
          <a:noFill/>
          <a:ln>
            <a:noFill/>
          </a:ln>
        </p:spPr>
      </p:pic>
      <p:pic>
        <p:nvPicPr>
          <p:cNvPr id="159" name="Google Shape;159;p5"/>
          <p:cNvPicPr preferRelativeResize="0"/>
          <p:nvPr/>
        </p:nvPicPr>
        <p:blipFill rotWithShape="1">
          <a:blip r:embed="rId5">
            <a:alphaModFix/>
          </a:blip>
          <a:srcRect/>
          <a:stretch/>
        </p:blipFill>
        <p:spPr>
          <a:xfrm>
            <a:off x="8213191" y="1933730"/>
            <a:ext cx="3654534" cy="47293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EFF"/>
              </a:buClr>
              <a:buSzPts val="2800"/>
              <a:buFont typeface="Gill Sans"/>
              <a:buNone/>
            </a:pPr>
            <a:r>
              <a:rPr lang="en-US">
                <a:solidFill>
                  <a:srgbClr val="FFFEFF"/>
                </a:solidFill>
              </a:rPr>
              <a:t>WHAT IS ALCOHOLISM?</a:t>
            </a:r>
            <a:endParaRPr/>
          </a:p>
        </p:txBody>
      </p:sp>
      <p:grpSp>
        <p:nvGrpSpPr>
          <p:cNvPr id="165" name="Google Shape;165;p6"/>
          <p:cNvGrpSpPr/>
          <p:nvPr/>
        </p:nvGrpSpPr>
        <p:grpSpPr>
          <a:xfrm>
            <a:off x="581025" y="2871678"/>
            <a:ext cx="11029949" cy="2297331"/>
            <a:chOff x="0" y="690453"/>
            <a:chExt cx="11029949" cy="2297331"/>
          </a:xfrm>
        </p:grpSpPr>
        <p:sp>
          <p:nvSpPr>
            <p:cNvPr id="166" name="Google Shape;166;p6"/>
            <p:cNvSpPr/>
            <p:nvPr/>
          </p:nvSpPr>
          <p:spPr>
            <a:xfrm>
              <a:off x="0" y="690453"/>
              <a:ext cx="3102173" cy="1969880"/>
            </a:xfrm>
            <a:prstGeom prst="roundRect">
              <a:avLst>
                <a:gd name="adj" fmla="val 10000"/>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344685" y="1017904"/>
              <a:ext cx="3102173" cy="1969880"/>
            </a:xfrm>
            <a:prstGeom prst="roundRect">
              <a:avLst>
                <a:gd name="adj" fmla="val 10000"/>
              </a:avLst>
            </a:prstGeom>
            <a:solidFill>
              <a:schemeClr val="lt1">
                <a:alpha val="89803"/>
              </a:schemeClr>
            </a:solidFill>
            <a:ln w="222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a:off x="402381" y="1075600"/>
              <a:ext cx="2986781" cy="185448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Gill Sans"/>
                <a:buNone/>
              </a:pPr>
              <a:r>
                <a:rPr lang="en-US" sz="2200" b="0" i="0" u="none" strike="noStrike" cap="none">
                  <a:solidFill>
                    <a:schemeClr val="dk1"/>
                  </a:solidFill>
                  <a:latin typeface="Gill Sans"/>
                  <a:ea typeface="Gill Sans"/>
                  <a:cs typeface="Gill Sans"/>
                  <a:sym typeface="Gill Sans"/>
                </a:rPr>
                <a:t>A chronic disease where a person craves drinks that contain alcohol and are unable to control their drinking</a:t>
              </a:r>
              <a:endParaRPr/>
            </a:p>
          </p:txBody>
        </p:sp>
        <p:sp>
          <p:nvSpPr>
            <p:cNvPr id="169" name="Google Shape;169;p6"/>
            <p:cNvSpPr/>
            <p:nvPr/>
          </p:nvSpPr>
          <p:spPr>
            <a:xfrm>
              <a:off x="3791545" y="690453"/>
              <a:ext cx="3102173" cy="1969880"/>
            </a:xfrm>
            <a:prstGeom prst="roundRect">
              <a:avLst>
                <a:gd name="adj" fmla="val 10000"/>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136231" y="1017904"/>
              <a:ext cx="3102173" cy="1969880"/>
            </a:xfrm>
            <a:prstGeom prst="roundRect">
              <a:avLst>
                <a:gd name="adj" fmla="val 10000"/>
              </a:avLst>
            </a:prstGeom>
            <a:solidFill>
              <a:schemeClr val="lt1">
                <a:alpha val="89803"/>
              </a:schemeClr>
            </a:solidFill>
            <a:ln w="222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4193927" y="1075600"/>
              <a:ext cx="2986781" cy="185448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Gill Sans"/>
                <a:buNone/>
              </a:pPr>
              <a:r>
                <a:rPr lang="en-US" sz="2200" b="0" i="0" u="none" strike="noStrike" cap="none">
                  <a:solidFill>
                    <a:schemeClr val="dk1"/>
                  </a:solidFill>
                  <a:latin typeface="Gill Sans"/>
                  <a:ea typeface="Gill Sans"/>
                  <a:cs typeface="Gill Sans"/>
                  <a:sym typeface="Gill Sans"/>
                </a:rPr>
                <a:t>Typically, a person with this disease needs to drink a greater amount to get the same effects</a:t>
              </a:r>
              <a:endParaRPr/>
            </a:p>
          </p:txBody>
        </p:sp>
        <p:sp>
          <p:nvSpPr>
            <p:cNvPr id="172" name="Google Shape;172;p6"/>
            <p:cNvSpPr/>
            <p:nvPr/>
          </p:nvSpPr>
          <p:spPr>
            <a:xfrm>
              <a:off x="7583090" y="690453"/>
              <a:ext cx="3102173" cy="1969880"/>
            </a:xfrm>
            <a:prstGeom prst="roundRect">
              <a:avLst>
                <a:gd name="adj" fmla="val 10000"/>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7927776" y="1017904"/>
              <a:ext cx="3102173" cy="1969880"/>
            </a:xfrm>
            <a:prstGeom prst="roundRect">
              <a:avLst>
                <a:gd name="adj" fmla="val 10000"/>
              </a:avLst>
            </a:prstGeom>
            <a:solidFill>
              <a:schemeClr val="lt1">
                <a:alpha val="89803"/>
              </a:schemeClr>
            </a:solidFill>
            <a:ln w="222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txBox="1"/>
            <p:nvPr/>
          </p:nvSpPr>
          <p:spPr>
            <a:xfrm>
              <a:off x="7985472" y="1075600"/>
              <a:ext cx="2986781" cy="185448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Gill Sans"/>
                <a:buNone/>
              </a:pPr>
              <a:r>
                <a:rPr lang="en-US" sz="2200" b="0" i="0" u="none" strike="noStrike" cap="none">
                  <a:solidFill>
                    <a:schemeClr val="dk1"/>
                  </a:solidFill>
                  <a:latin typeface="Gill Sans"/>
                  <a:ea typeface="Gill Sans"/>
                  <a:cs typeface="Gill Sans"/>
                  <a:sym typeface="Gill Sans"/>
                </a:rPr>
                <a:t>If the person stops drinking alcohol, they may experience withdrawal symptoms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0" name="Google Shape;180;p7"/>
          <p:cNvSpPr/>
          <p:nvPr/>
        </p:nvSpPr>
        <p:spPr>
          <a:xfrm>
            <a:off x="490581" y="485678"/>
            <a:ext cx="4174743" cy="58887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1" name="Google Shape;181;p7"/>
          <p:cNvSpPr txBox="1">
            <a:spLocks noGrp="1"/>
          </p:cNvSpPr>
          <p:nvPr>
            <p:ph type="title"/>
          </p:nvPr>
        </p:nvSpPr>
        <p:spPr>
          <a:xfrm>
            <a:off x="959157" y="1113764"/>
            <a:ext cx="3269749" cy="46243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Gill Sans"/>
              <a:buNone/>
            </a:pPr>
            <a:r>
              <a:rPr lang="en-US" sz="3200">
                <a:solidFill>
                  <a:srgbClr val="FFFFFF"/>
                </a:solidFill>
              </a:rPr>
              <a:t>RISK FACTORS OF ALCOHOLISM</a:t>
            </a:r>
            <a:endParaRPr/>
          </a:p>
        </p:txBody>
      </p:sp>
      <p:sp>
        <p:nvSpPr>
          <p:cNvPr id="182" name="Google Shape;182;p7"/>
          <p:cNvSpPr txBox="1">
            <a:spLocks noGrp="1"/>
          </p:cNvSpPr>
          <p:nvPr>
            <p:ph type="body" idx="1"/>
          </p:nvPr>
        </p:nvSpPr>
        <p:spPr>
          <a:xfrm>
            <a:off x="5155905" y="858932"/>
            <a:ext cx="6108179" cy="3113462"/>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Starting to drink at an early age</a:t>
            </a:r>
            <a:endParaRPr/>
          </a:p>
          <a:p>
            <a:pPr marL="306000" lvl="0" indent="-306000" algn="l" rtl="0">
              <a:spcBef>
                <a:spcPts val="960"/>
              </a:spcBef>
              <a:spcAft>
                <a:spcPts val="0"/>
              </a:spcAft>
              <a:buSzPts val="1656"/>
              <a:buChar char="◼"/>
            </a:pPr>
            <a:r>
              <a:rPr lang="en-US"/>
              <a:t>Having a family history of alcoholism</a:t>
            </a:r>
            <a:endParaRPr/>
          </a:p>
          <a:p>
            <a:pPr marL="306000" lvl="0" indent="-306000" algn="l" rtl="0">
              <a:spcBef>
                <a:spcPts val="960"/>
              </a:spcBef>
              <a:spcAft>
                <a:spcPts val="0"/>
              </a:spcAft>
              <a:buSzPts val="1656"/>
              <a:buChar char="◼"/>
            </a:pPr>
            <a:r>
              <a:rPr lang="en-US"/>
              <a:t>Depression and other mental health problems</a:t>
            </a:r>
            <a:endParaRPr/>
          </a:p>
          <a:p>
            <a:pPr marL="306000" lvl="0" indent="-306000" algn="l" rtl="0">
              <a:spcBef>
                <a:spcPts val="960"/>
              </a:spcBef>
              <a:spcAft>
                <a:spcPts val="0"/>
              </a:spcAft>
              <a:buSzPts val="1656"/>
              <a:buChar char="◼"/>
            </a:pPr>
            <a:r>
              <a:rPr lang="en-US"/>
              <a:t>Having a history of trauma </a:t>
            </a:r>
            <a:endParaRPr/>
          </a:p>
          <a:p>
            <a:pPr marL="306000" lvl="0" indent="-306000" algn="l" rtl="0">
              <a:spcBef>
                <a:spcPts val="960"/>
              </a:spcBef>
              <a:spcAft>
                <a:spcPts val="0"/>
              </a:spcAft>
              <a:buSzPts val="1656"/>
              <a:buChar char="◼"/>
            </a:pPr>
            <a:r>
              <a:rPr lang="en-US"/>
              <a:t>Certain social and cultural factors (Examples: having friends who drink regularly, drinking being portrayed on social media, or influence or parents/peers/other role models)</a:t>
            </a:r>
            <a:endParaRPr/>
          </a:p>
        </p:txBody>
      </p:sp>
      <p:pic>
        <p:nvPicPr>
          <p:cNvPr id="183" name="Google Shape;183;p7" descr="Alcohol PNG, Vector, PSD, and Clipart With Transparent Background for Free  Download | Pngtree"/>
          <p:cNvPicPr preferRelativeResize="0"/>
          <p:nvPr/>
        </p:nvPicPr>
        <p:blipFill rotWithShape="1">
          <a:blip r:embed="rId3">
            <a:alphaModFix/>
          </a:blip>
          <a:srcRect/>
          <a:stretch/>
        </p:blipFill>
        <p:spPr>
          <a:xfrm>
            <a:off x="6755612" y="3792754"/>
            <a:ext cx="2908763" cy="29087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SIGNS AND SYMPTOMS OF ALCOHOLISM </a:t>
            </a:r>
            <a:endParaRPr/>
          </a:p>
        </p:txBody>
      </p:sp>
      <p:grpSp>
        <p:nvGrpSpPr>
          <p:cNvPr id="189" name="Google Shape;189;p8"/>
          <p:cNvGrpSpPr/>
          <p:nvPr/>
        </p:nvGrpSpPr>
        <p:grpSpPr>
          <a:xfrm>
            <a:off x="584961" y="2692916"/>
            <a:ext cx="11022076" cy="2653462"/>
            <a:chOff x="3769" y="512420"/>
            <a:chExt cx="11022076" cy="2653462"/>
          </a:xfrm>
        </p:grpSpPr>
        <p:sp>
          <p:nvSpPr>
            <p:cNvPr id="190" name="Google Shape;190;p8"/>
            <p:cNvSpPr/>
            <p:nvPr/>
          </p:nvSpPr>
          <p:spPr>
            <a:xfrm>
              <a:off x="3769" y="512420"/>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txBox="1"/>
            <p:nvPr/>
          </p:nvSpPr>
          <p:spPr>
            <a:xfrm>
              <a:off x="3769" y="512420"/>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Being unable to limit the amount of alcohol you drink</a:t>
              </a:r>
              <a:endParaRPr/>
            </a:p>
          </p:txBody>
        </p:sp>
        <p:sp>
          <p:nvSpPr>
            <p:cNvPr id="192" name="Google Shape;192;p8"/>
            <p:cNvSpPr/>
            <p:nvPr/>
          </p:nvSpPr>
          <p:spPr>
            <a:xfrm>
              <a:off x="2249007" y="512420"/>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txBox="1"/>
            <p:nvPr/>
          </p:nvSpPr>
          <p:spPr>
            <a:xfrm>
              <a:off x="2249007" y="512420"/>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Wanting to cut down on how much you drink but being unsuccessful</a:t>
              </a:r>
              <a:endParaRPr/>
            </a:p>
          </p:txBody>
        </p:sp>
        <p:sp>
          <p:nvSpPr>
            <p:cNvPr id="194" name="Google Shape;194;p8"/>
            <p:cNvSpPr/>
            <p:nvPr/>
          </p:nvSpPr>
          <p:spPr>
            <a:xfrm>
              <a:off x="4494244" y="512420"/>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4494244" y="512420"/>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Spending lots of time drinking, buying or recovering from alcohol use</a:t>
              </a:r>
              <a:endParaRPr/>
            </a:p>
          </p:txBody>
        </p:sp>
        <p:sp>
          <p:nvSpPr>
            <p:cNvPr id="196" name="Google Shape;196;p8"/>
            <p:cNvSpPr/>
            <p:nvPr/>
          </p:nvSpPr>
          <p:spPr>
            <a:xfrm>
              <a:off x="6739482" y="512420"/>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6739482" y="512420"/>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Strong cravings or urge to drink alcohol</a:t>
              </a:r>
              <a:endParaRPr/>
            </a:p>
          </p:txBody>
        </p:sp>
        <p:sp>
          <p:nvSpPr>
            <p:cNvPr id="198" name="Google Shape;198;p8"/>
            <p:cNvSpPr/>
            <p:nvPr/>
          </p:nvSpPr>
          <p:spPr>
            <a:xfrm>
              <a:off x="8984720" y="512420"/>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txBox="1"/>
            <p:nvPr/>
          </p:nvSpPr>
          <p:spPr>
            <a:xfrm>
              <a:off x="8984720" y="512420"/>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Unable to fulfill obligations at work, school or home due to alcohol use</a:t>
              </a:r>
              <a:endParaRPr/>
            </a:p>
          </p:txBody>
        </p:sp>
        <p:sp>
          <p:nvSpPr>
            <p:cNvPr id="200" name="Google Shape;200;p8"/>
            <p:cNvSpPr/>
            <p:nvPr/>
          </p:nvSpPr>
          <p:spPr>
            <a:xfrm>
              <a:off x="1126388" y="1941207"/>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txBox="1"/>
            <p:nvPr/>
          </p:nvSpPr>
          <p:spPr>
            <a:xfrm>
              <a:off x="1126388" y="1941207"/>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Continuing to drink regardless of the physical, social, work, or relationship problems</a:t>
              </a:r>
              <a:endParaRPr/>
            </a:p>
          </p:txBody>
        </p:sp>
        <p:sp>
          <p:nvSpPr>
            <p:cNvPr id="202" name="Google Shape;202;p8"/>
            <p:cNvSpPr/>
            <p:nvPr/>
          </p:nvSpPr>
          <p:spPr>
            <a:xfrm>
              <a:off x="3371626" y="1941207"/>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txBox="1"/>
            <p:nvPr/>
          </p:nvSpPr>
          <p:spPr>
            <a:xfrm>
              <a:off x="3371626" y="1941207"/>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Using alcohol in unsafe situations (Ex: driving)</a:t>
              </a:r>
              <a:endParaRPr/>
            </a:p>
          </p:txBody>
        </p:sp>
        <p:sp>
          <p:nvSpPr>
            <p:cNvPr id="204" name="Google Shape;204;p8"/>
            <p:cNvSpPr/>
            <p:nvPr/>
          </p:nvSpPr>
          <p:spPr>
            <a:xfrm>
              <a:off x="5616863" y="1941207"/>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p:nvPr/>
          </p:nvSpPr>
          <p:spPr>
            <a:xfrm>
              <a:off x="5616863" y="1941207"/>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Developing a tolerance to alcohol</a:t>
              </a:r>
              <a:endParaRPr/>
            </a:p>
          </p:txBody>
        </p:sp>
        <p:sp>
          <p:nvSpPr>
            <p:cNvPr id="206" name="Google Shape;206;p8"/>
            <p:cNvSpPr/>
            <p:nvPr/>
          </p:nvSpPr>
          <p:spPr>
            <a:xfrm>
              <a:off x="7862101" y="1941207"/>
              <a:ext cx="2041125" cy="1224675"/>
            </a:xfrm>
            <a:prstGeom prst="rect">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p:nvPr/>
          </p:nvSpPr>
          <p:spPr>
            <a:xfrm>
              <a:off x="7862101" y="1941207"/>
              <a:ext cx="2041125" cy="12246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Experiencing withdrawal symptoms when you don’t drink</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UNDERSTANDING ALCOHOL USE DISORDERS</a:t>
            </a:r>
            <a:endParaRPr/>
          </a:p>
        </p:txBody>
      </p:sp>
      <p:sp>
        <p:nvSpPr>
          <p:cNvPr id="217" name="Google Shape;217;p9"/>
          <p:cNvSpPr/>
          <p:nvPr/>
        </p:nvSpPr>
        <p:spPr>
          <a:xfrm>
            <a:off x="446533" y="2180496"/>
            <a:ext cx="5404639" cy="4045683"/>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218" name="Google Shape;218;p9" descr="Image highlighting that alcohol use disorder can be mild, moderate, or severe"/>
          <p:cNvPicPr preferRelativeResize="0">
            <a:picLocks noGrp="1"/>
          </p:cNvPicPr>
          <p:nvPr>
            <p:ph type="body" idx="1"/>
          </p:nvPr>
        </p:nvPicPr>
        <p:blipFill rotWithShape="1">
          <a:blip r:embed="rId3">
            <a:alphaModFix/>
          </a:blip>
          <a:srcRect/>
          <a:stretch/>
        </p:blipFill>
        <p:spPr>
          <a:xfrm>
            <a:off x="657225" y="2536660"/>
            <a:ext cx="4962525" cy="3298011"/>
          </a:xfrm>
          <a:prstGeom prst="rect">
            <a:avLst/>
          </a:prstGeom>
          <a:noFill/>
          <a:ln>
            <a:noFill/>
          </a:ln>
        </p:spPr>
      </p:pic>
      <p:sp>
        <p:nvSpPr>
          <p:cNvPr id="219" name="Google Shape;219;p9"/>
          <p:cNvSpPr txBox="1">
            <a:spLocks noGrp="1"/>
          </p:cNvSpPr>
          <p:nvPr>
            <p:ph type="body" idx="2"/>
          </p:nvPr>
        </p:nvSpPr>
        <p:spPr>
          <a:xfrm>
            <a:off x="6335805" y="2180496"/>
            <a:ext cx="5275001" cy="4045683"/>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This is also known as AUD </a:t>
            </a:r>
            <a:endParaRPr/>
          </a:p>
          <a:p>
            <a:pPr marL="306000" lvl="0" indent="-306000" algn="l" rtl="0">
              <a:spcBef>
                <a:spcPts val="960"/>
              </a:spcBef>
              <a:spcAft>
                <a:spcPts val="0"/>
              </a:spcAft>
              <a:buSzPts val="1656"/>
              <a:buChar char="◼"/>
            </a:pPr>
            <a:r>
              <a:rPr lang="en-US"/>
              <a:t>It is a medical condition characterized by an impaired ability to stop or control alcohol use despite the consequences (social, occupational, and health)</a:t>
            </a:r>
            <a:endParaRPr/>
          </a:p>
          <a:p>
            <a:pPr marL="306000" lvl="0" indent="-306000" algn="l" rtl="0">
              <a:spcBef>
                <a:spcPts val="960"/>
              </a:spcBef>
              <a:spcAft>
                <a:spcPts val="0"/>
              </a:spcAft>
              <a:buSzPts val="1656"/>
              <a:buChar char="◼"/>
            </a:pPr>
            <a:r>
              <a:rPr lang="en-US"/>
              <a:t>This includes the conditions alcohol dependence, alcohol addiction, and alcoholism</a:t>
            </a:r>
            <a:endParaRPr/>
          </a:p>
          <a:p>
            <a:pPr marL="306000" lvl="0" indent="-306000" algn="l" rtl="0">
              <a:spcBef>
                <a:spcPts val="960"/>
              </a:spcBef>
              <a:spcAft>
                <a:spcPts val="0"/>
              </a:spcAft>
              <a:buSzPts val="1656"/>
              <a:buChar char="◼"/>
            </a:pPr>
            <a:r>
              <a:rPr lang="en-US"/>
              <a:t>AUD can be mild, moderate, or severe</a:t>
            </a:r>
            <a:endParaRPr/>
          </a:p>
          <a:p>
            <a:pPr marL="306000" lvl="0" indent="-306000" algn="l" rtl="0">
              <a:spcBef>
                <a:spcPts val="960"/>
              </a:spcBef>
              <a:spcAft>
                <a:spcPts val="0"/>
              </a:spcAft>
              <a:buSzPts val="1656"/>
              <a:buChar char="◼"/>
            </a:pPr>
            <a:r>
              <a:rPr lang="en-US"/>
              <a:t>A person's risk for developing AUD depends on how much, how often and how quickly alcohol is consumed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0"/>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285750" marR="0" lvl="0" indent="-171450" algn="ctr" rtl="0">
              <a:spcBef>
                <a:spcPts val="0"/>
              </a:spcBef>
              <a:spcAft>
                <a:spcPts val="0"/>
              </a:spcAft>
              <a:buClr>
                <a:schemeClr val="accent1"/>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25" name="Google Shape;225;p10"/>
          <p:cNvSpPr/>
          <p:nvPr/>
        </p:nvSpPr>
        <p:spPr>
          <a:xfrm>
            <a:off x="-1" y="0"/>
            <a:ext cx="611319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6" name="Google Shape;226;p10"/>
          <p:cNvSpPr txBox="1">
            <a:spLocks noGrp="1"/>
          </p:cNvSpPr>
          <p:nvPr>
            <p:ph type="title"/>
          </p:nvPr>
        </p:nvSpPr>
        <p:spPr>
          <a:xfrm>
            <a:off x="463586" y="-165824"/>
            <a:ext cx="4826256" cy="48254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Gill Sans"/>
              <a:buNone/>
            </a:pPr>
            <a:r>
              <a:rPr lang="en-US" sz="5400">
                <a:solidFill>
                  <a:srgbClr val="FFFFFF"/>
                </a:solidFill>
              </a:rPr>
              <a:t>WHAT IS BINGE DRINKING?</a:t>
            </a:r>
            <a:endParaRPr/>
          </a:p>
        </p:txBody>
      </p:sp>
      <p:sp>
        <p:nvSpPr>
          <p:cNvPr id="227" name="Google Shape;227;p10"/>
          <p:cNvSpPr/>
          <p:nvPr/>
        </p:nvSpPr>
        <p:spPr>
          <a:xfrm>
            <a:off x="642579" y="460868"/>
            <a:ext cx="4828032" cy="11165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6782774" y="460868"/>
            <a:ext cx="4828032" cy="11165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a:spLocks noGrp="1"/>
          </p:cNvSpPr>
          <p:nvPr>
            <p:ph type="body" idx="1"/>
          </p:nvPr>
        </p:nvSpPr>
        <p:spPr>
          <a:xfrm>
            <a:off x="6755769" y="1033390"/>
            <a:ext cx="4855037" cy="4825409"/>
          </a:xfrm>
          <a:prstGeom prst="rect">
            <a:avLst/>
          </a:prstGeom>
          <a:noFill/>
          <a:ln>
            <a:noFill/>
          </a:ln>
        </p:spPr>
        <p:txBody>
          <a:bodyPr spcFirstLastPara="1" wrap="square" lIns="91425" tIns="45700" rIns="91425" bIns="45700" anchor="ctr" anchorCtr="0">
            <a:normAutofit lnSpcReduction="10000"/>
          </a:bodyPr>
          <a:lstStyle/>
          <a:p>
            <a:pPr marL="306000" lvl="0" indent="-306000" algn="l" rtl="0">
              <a:lnSpc>
                <a:spcPct val="90000"/>
              </a:lnSpc>
              <a:spcBef>
                <a:spcPts val="0"/>
              </a:spcBef>
              <a:spcAft>
                <a:spcPts val="0"/>
              </a:spcAft>
              <a:buSzPts val="1840"/>
              <a:buChar char="◼"/>
            </a:pPr>
            <a:r>
              <a:rPr lang="en-US" sz="2000" b="0" i="0">
                <a:solidFill>
                  <a:srgbClr val="465B24"/>
                </a:solidFill>
              </a:rPr>
              <a:t>Binge drinking is drinking so much at once that your blood alcohol concentration (BAC) level is 0.08% or more (typically in a two-hour time period)</a:t>
            </a:r>
            <a:endParaRPr sz="2000">
              <a:solidFill>
                <a:srgbClr val="465B24"/>
              </a:solidFill>
            </a:endParaRPr>
          </a:p>
          <a:p>
            <a:pPr marL="306000" lvl="0" indent="-306000" algn="l" rtl="0">
              <a:lnSpc>
                <a:spcPct val="90000"/>
              </a:lnSpc>
              <a:spcBef>
                <a:spcPts val="1000"/>
              </a:spcBef>
              <a:spcAft>
                <a:spcPts val="0"/>
              </a:spcAft>
              <a:buSzPts val="1840"/>
              <a:buChar char="◼"/>
            </a:pPr>
            <a:r>
              <a:rPr lang="en-US" sz="2000">
                <a:solidFill>
                  <a:srgbClr val="465B24"/>
                </a:solidFill>
              </a:rPr>
              <a:t>Defined as consuming 5 or more drinks on an occasion for men or 4 or more drinks for women</a:t>
            </a:r>
            <a:endParaRPr/>
          </a:p>
          <a:p>
            <a:pPr marL="306000" lvl="0" indent="-306000" algn="l" rtl="0">
              <a:lnSpc>
                <a:spcPct val="90000"/>
              </a:lnSpc>
              <a:spcBef>
                <a:spcPts val="1000"/>
              </a:spcBef>
              <a:spcAft>
                <a:spcPts val="0"/>
              </a:spcAft>
              <a:buSzPts val="1840"/>
              <a:buChar char="◼"/>
            </a:pPr>
            <a:r>
              <a:rPr lang="en-US" sz="2000">
                <a:solidFill>
                  <a:srgbClr val="465B24"/>
                </a:solidFill>
              </a:rPr>
              <a:t>Most common and costly pattern of excessive alcohol use in the United States</a:t>
            </a:r>
            <a:endParaRPr/>
          </a:p>
          <a:p>
            <a:pPr marL="306000" lvl="0" indent="-306000" algn="l" rtl="0">
              <a:lnSpc>
                <a:spcPct val="90000"/>
              </a:lnSpc>
              <a:spcBef>
                <a:spcPts val="1000"/>
              </a:spcBef>
              <a:spcAft>
                <a:spcPts val="0"/>
              </a:spcAft>
              <a:buSzPts val="1840"/>
              <a:buChar char="◼"/>
            </a:pPr>
            <a:r>
              <a:rPr lang="en-US" sz="2000">
                <a:solidFill>
                  <a:srgbClr val="465B24"/>
                </a:solidFill>
              </a:rPr>
              <a:t>Most people who binge drink are not dependent on alcohol</a:t>
            </a:r>
            <a:endParaRPr/>
          </a:p>
          <a:p>
            <a:pPr marL="306000" lvl="0" indent="-306000" algn="l" rtl="0">
              <a:lnSpc>
                <a:spcPct val="90000"/>
              </a:lnSpc>
              <a:spcBef>
                <a:spcPts val="1000"/>
              </a:spcBef>
              <a:spcAft>
                <a:spcPts val="0"/>
              </a:spcAft>
              <a:buSzPts val="1840"/>
              <a:buChar char="◼"/>
            </a:pPr>
            <a:r>
              <a:rPr lang="en-US" sz="2000">
                <a:solidFill>
                  <a:srgbClr val="465B24"/>
                </a:solidFill>
              </a:rPr>
              <a:t>1 in 6 adults in the US binge drink and 25% do so at least weekly</a:t>
            </a:r>
            <a:endParaRPr/>
          </a:p>
          <a:p>
            <a:pPr marL="306000" lvl="0" indent="-306000" algn="l" rtl="0">
              <a:lnSpc>
                <a:spcPct val="90000"/>
              </a:lnSpc>
              <a:spcBef>
                <a:spcPts val="1000"/>
              </a:spcBef>
              <a:spcAft>
                <a:spcPts val="0"/>
              </a:spcAft>
              <a:buSzPts val="1840"/>
              <a:buChar char="◼"/>
            </a:pPr>
            <a:r>
              <a:rPr lang="en-US" sz="2000">
                <a:solidFill>
                  <a:srgbClr val="465B24"/>
                </a:solidFill>
              </a:rPr>
              <a:t>Over 90% of US adults who drink excessively report binge drinking</a:t>
            </a:r>
            <a:endParaRPr/>
          </a:p>
          <a:p>
            <a:pPr marL="306000" lvl="0" indent="-189160" algn="l" rtl="0">
              <a:lnSpc>
                <a:spcPct val="90000"/>
              </a:lnSpc>
              <a:spcBef>
                <a:spcPts val="1000"/>
              </a:spcBef>
              <a:spcAft>
                <a:spcPts val="0"/>
              </a:spcAft>
              <a:buSzPts val="1840"/>
              <a:buNone/>
            </a:pPr>
            <a:endParaRPr sz="2000">
              <a:solidFill>
                <a:srgbClr val="465B24"/>
              </a:solidFill>
            </a:endParaRPr>
          </a:p>
        </p:txBody>
      </p:sp>
      <p:pic>
        <p:nvPicPr>
          <p:cNvPr id="230" name="Google Shape;230;p10" descr="Binge Drinking Stock Illustrations – 203 Binge Drinking Stock  Illustrations, Vectors &amp; Clipart - Dreamstime"/>
          <p:cNvPicPr preferRelativeResize="0"/>
          <p:nvPr/>
        </p:nvPicPr>
        <p:blipFill rotWithShape="1">
          <a:blip r:embed="rId3">
            <a:alphaModFix/>
          </a:blip>
          <a:srcRect/>
          <a:stretch/>
        </p:blipFill>
        <p:spPr>
          <a:xfrm>
            <a:off x="1535759" y="3662949"/>
            <a:ext cx="2924547" cy="2915007"/>
          </a:xfrm>
          <a:prstGeom prst="rect">
            <a:avLst/>
          </a:prstGeom>
          <a:noFill/>
          <a:ln>
            <a:noFill/>
          </a:ln>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2761ec8-7198-4440-bea0-e9dd2af28b51}" enabled="1" method="Privileged" siteId="{73e15cf5-5dbb-46af-a862-753916269d73}" contentBits="0" removed="0"/>
</clbl:labelList>
</file>

<file path=docProps/app.xml><?xml version="1.0" encoding="utf-8"?>
<Properties xmlns="http://schemas.openxmlformats.org/officeDocument/2006/extended-properties" xmlns:vt="http://schemas.openxmlformats.org/officeDocument/2006/docPropsVTypes">
  <TotalTime>15</TotalTime>
  <Words>1934</Words>
  <Application>Microsoft Macintosh PowerPoint</Application>
  <PresentationFormat>Widescreen</PresentationFormat>
  <Paragraphs>123</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Gill Sans</vt:lpstr>
      <vt:lpstr>Arial</vt:lpstr>
      <vt:lpstr>Noto Sans Symbols</vt:lpstr>
      <vt:lpstr>Dividend</vt:lpstr>
      <vt:lpstr>Dividend</vt:lpstr>
      <vt:lpstr>ABC (ALWAYS BE IN CONTROL) </vt:lpstr>
      <vt:lpstr>OVERVIEW</vt:lpstr>
      <vt:lpstr>TARGET POPULATION: ANYONE AGED 15-24 YEARS OLD WHO ARE LIVING IN DURHAM, NC AND THE SURROUNDING AREAS.</vt:lpstr>
      <vt:lpstr>FLYERS</vt:lpstr>
      <vt:lpstr>WHAT IS ALCOHOLISM?</vt:lpstr>
      <vt:lpstr>RISK FACTORS OF ALCOHOLISM</vt:lpstr>
      <vt:lpstr>SIGNS AND SYMPTOMS OF ALCOHOLISM </vt:lpstr>
      <vt:lpstr>UNDERSTANDING ALCOHOL USE DISORDERS</vt:lpstr>
      <vt:lpstr>WHAT IS BINGE DRINKING?</vt:lpstr>
      <vt:lpstr>RISK FACTORS OF BINGE DRINKING</vt:lpstr>
      <vt:lpstr>SIGNS AND SYMPTOMS OF BINGE DRINKING </vt:lpstr>
      <vt:lpstr>VAPING AND TOBACCO USE RELATING TO ALCOHOL USE</vt:lpstr>
      <vt:lpstr>SUBSTANCE USE RELATING TO ALCOHOL USE</vt:lpstr>
      <vt:lpstr>COVID-19 RELATING TO ALCOHOL USE</vt:lpstr>
      <vt:lpstr>MENTAL HEALTH RELATING TO ALCOHOL USE</vt:lpstr>
      <vt:lpstr>TREATMENT</vt:lpstr>
      <vt:lpstr>WHERE TO FIND HELP</vt:lpstr>
      <vt:lpstr>COMMUNITY HEALTH COALITION</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(ALWAYS BE IN CONTROL) </dc:title>
  <dc:creator>Mia Sprenz</dc:creator>
  <cp:lastModifiedBy>Mia Sprenz</cp:lastModifiedBy>
  <cp:revision>2</cp:revision>
  <dcterms:created xsi:type="dcterms:W3CDTF">2023-02-26T22:34:24Z</dcterms:created>
  <dcterms:modified xsi:type="dcterms:W3CDTF">2023-04-03T13:55:07Z</dcterms:modified>
</cp:coreProperties>
</file>