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Rockwell" panose="02060603020205020403" pitchFamily="18"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gPMuGnkPRZqEhPUirmSZqFiBhr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3" d="100"/>
          <a:sy n="103" d="100"/>
        </p:scale>
        <p:origin x="87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sz="1200"/>
              <a:t>According to the Center of  Disease Control and Prevention, as of November 7</a:t>
            </a:r>
            <a:r>
              <a:rPr lang="es" sz="1200" baseline="30000"/>
              <a:t>th</a:t>
            </a:r>
            <a:r>
              <a:rPr lang="es" sz="1200"/>
              <a:t>, 2021, there are </a:t>
            </a:r>
            <a:r>
              <a:rPr lang="es" sz="1200" b="1"/>
              <a:t>46,358,362 </a:t>
            </a:r>
            <a:r>
              <a:rPr lang="es" sz="1200"/>
              <a:t>Total Cases with </a:t>
            </a:r>
            <a:r>
              <a:rPr lang="es" sz="1200" b="1"/>
              <a:t>+89,711 </a:t>
            </a:r>
            <a:r>
              <a:rPr lang="es" sz="1200"/>
              <a:t>New Cases (CDC, 2021). </a:t>
            </a:r>
            <a:endParaRPr/>
          </a:p>
          <a:p>
            <a:pPr marL="0" lvl="0" indent="0" algn="l" rtl="0">
              <a:spcBef>
                <a:spcPts val="0"/>
              </a:spcBef>
              <a:spcAft>
                <a:spcPts val="0"/>
              </a:spcAft>
              <a:buNone/>
            </a:pPr>
            <a:endParaRPr sz="1200"/>
          </a:p>
          <a:p>
            <a:pPr marL="0" lvl="0" indent="0" algn="l" rtl="0">
              <a:spcBef>
                <a:spcPts val="0"/>
              </a:spcBef>
              <a:spcAft>
                <a:spcPts val="0"/>
              </a:spcAft>
              <a:buNone/>
            </a:pPr>
            <a:r>
              <a:rPr lang="es" sz="1200"/>
              <a:t>The total of deaths since the pandemic started is 751,535 with +1,604 New Deaths as of November 7</a:t>
            </a:r>
            <a:r>
              <a:rPr lang="es" sz="1200" baseline="30000"/>
              <a:t>th</a:t>
            </a:r>
            <a:r>
              <a:rPr lang="es" sz="1200"/>
              <a:t>, 2021 (CDC, 2021)</a:t>
            </a:r>
            <a:endParaRPr/>
          </a:p>
          <a:p>
            <a:pPr marL="0" lvl="0" indent="0" algn="l" rtl="0">
              <a:spcBef>
                <a:spcPts val="0"/>
              </a:spcBef>
              <a:spcAft>
                <a:spcPts val="0"/>
              </a:spcAft>
              <a:buNone/>
            </a:pPr>
            <a:endParaRPr/>
          </a:p>
        </p:txBody>
      </p:sp>
      <p:sp>
        <p:nvSpPr>
          <p:cNvPr id="376" name="Google Shape;37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sz="1200" b="0" i="0" u="none" strike="noStrike"/>
              <a:t>Alcohol Awareness is a national public health awareness campaign sponsored by the National Council for Alcoholism and Drug Dependence (NCADD). Alcohol Awareness was developed in order to increase awareness and understanding of the causes and treatment of one of our nation’s top public health problems: alcoholism. This allows communities to focus on spreading awareness and reducing the stigma associated with alcohol addiction. This also increases education on the dangers of unsafe alcohol consumption.  </a:t>
            </a:r>
            <a:br>
              <a:rPr lang="es" sz="1050"/>
            </a:br>
            <a:endParaRPr sz="1050"/>
          </a:p>
          <a:p>
            <a:pPr marL="0" lvl="0" indent="0" algn="l" rtl="0">
              <a:spcBef>
                <a:spcPts val="0"/>
              </a:spcBef>
              <a:spcAft>
                <a:spcPts val="0"/>
              </a:spcAft>
              <a:buNone/>
            </a:pPr>
            <a:endParaRPr/>
          </a:p>
        </p:txBody>
      </p:sp>
      <p:sp>
        <p:nvSpPr>
          <p:cNvPr id="228" name="Google Shape;22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26"/>
          <p:cNvSpPr/>
          <p:nvPr/>
        </p:nvSpPr>
        <p:spPr>
          <a:xfrm>
            <a:off x="920834" y="1346946"/>
            <a:ext cx="10222992" cy="80683"/>
          </a:xfrm>
          <a:prstGeom prst="rect">
            <a:avLst/>
          </a:prstGeom>
          <a:blipFill rotWithShape="1">
            <a:blip r:embed="rId2">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6"/>
          <p:cNvSpPr/>
          <p:nvPr/>
        </p:nvSpPr>
        <p:spPr>
          <a:xfrm>
            <a:off x="920834" y="4299696"/>
            <a:ext cx="10222992" cy="80683"/>
          </a:xfrm>
          <a:prstGeom prst="rect">
            <a:avLst/>
          </a:prstGeom>
          <a:blipFill rotWithShape="1">
            <a:blip r:embed="rId2">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6"/>
          <p:cNvSpPr/>
          <p:nvPr/>
        </p:nvSpPr>
        <p:spPr>
          <a:xfrm>
            <a:off x="920834" y="1484779"/>
            <a:ext cx="10222992" cy="2743200"/>
          </a:xfrm>
          <a:prstGeom prst="rect">
            <a:avLst/>
          </a:prstGeom>
          <a:blipFill rotWithShape="1">
            <a:blip r:embed="rId2">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6"/>
          <p:cNvGrpSpPr/>
          <p:nvPr/>
        </p:nvGrpSpPr>
        <p:grpSpPr>
          <a:xfrm>
            <a:off x="9649215" y="4068923"/>
            <a:ext cx="1080904" cy="1080902"/>
            <a:chOff x="9685338" y="4460675"/>
            <a:chExt cx="1080904" cy="1080902"/>
          </a:xfrm>
        </p:grpSpPr>
        <p:sp>
          <p:nvSpPr>
            <p:cNvPr id="23" name="Google Shape;23;p26"/>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6"/>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6"/>
          <p:cNvSpPr txBox="1">
            <a:spLocks noGrp="1"/>
          </p:cNvSpPr>
          <p:nvPr>
            <p:ph type="ctrTitle"/>
          </p:nvPr>
        </p:nvSpPr>
        <p:spPr>
          <a:xfrm>
            <a:off x="1051560" y="1432223"/>
            <a:ext cx="9966960" cy="3035808"/>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SzPts val="9600"/>
              <a:buFont typeface="Rockwell"/>
              <a:buNone/>
              <a:defRPr sz="9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6"/>
          <p:cNvSpPr txBox="1">
            <a:spLocks noGrp="1"/>
          </p:cNvSpPr>
          <p:nvPr>
            <p:ph type="subTitle" idx="1"/>
          </p:nvPr>
        </p:nvSpPr>
        <p:spPr>
          <a:xfrm>
            <a:off x="1069848" y="4389120"/>
            <a:ext cx="7891272" cy="10698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1870"/>
              <a:buNone/>
              <a:defRPr sz="2200">
                <a:solidFill>
                  <a:schemeClr val="dk1"/>
                </a:solidFill>
              </a:defRPr>
            </a:lvl1pPr>
            <a:lvl2pPr lvl="1" algn="ctr">
              <a:lnSpc>
                <a:spcPct val="90000"/>
              </a:lnSpc>
              <a:spcBef>
                <a:spcPts val="400"/>
              </a:spcBef>
              <a:spcAft>
                <a:spcPts val="0"/>
              </a:spcAft>
              <a:buSzPts val="1870"/>
              <a:buNone/>
              <a:defRPr sz="2200"/>
            </a:lvl2pPr>
            <a:lvl3pPr lvl="2" algn="ctr">
              <a:lnSpc>
                <a:spcPct val="90000"/>
              </a:lnSpc>
              <a:spcBef>
                <a:spcPts val="400"/>
              </a:spcBef>
              <a:spcAft>
                <a:spcPts val="0"/>
              </a:spcAft>
              <a:buSzPts val="1870"/>
              <a:buNone/>
              <a:defRPr sz="2200"/>
            </a:lvl3pPr>
            <a:lvl4pPr lvl="3" algn="ctr">
              <a:lnSpc>
                <a:spcPct val="90000"/>
              </a:lnSpc>
              <a:spcBef>
                <a:spcPts val="400"/>
              </a:spcBef>
              <a:spcAft>
                <a:spcPts val="0"/>
              </a:spcAft>
              <a:buSzPts val="1700"/>
              <a:buNone/>
              <a:defRPr sz="2000"/>
            </a:lvl4pPr>
            <a:lvl5pPr lvl="4" algn="ctr">
              <a:lnSpc>
                <a:spcPct val="90000"/>
              </a:lnSpc>
              <a:spcBef>
                <a:spcPts val="400"/>
              </a:spcBef>
              <a:spcAft>
                <a:spcPts val="0"/>
              </a:spcAft>
              <a:buSzPts val="1700"/>
              <a:buNone/>
              <a:defRPr sz="2000"/>
            </a:lvl5pPr>
            <a:lvl6pPr lvl="5" algn="ctr">
              <a:lnSpc>
                <a:spcPct val="90000"/>
              </a:lnSpc>
              <a:spcBef>
                <a:spcPts val="400"/>
              </a:spcBef>
              <a:spcAft>
                <a:spcPts val="0"/>
              </a:spcAft>
              <a:buSzPts val="1700"/>
              <a:buNone/>
              <a:defRPr sz="2000"/>
            </a:lvl6pPr>
            <a:lvl7pPr lvl="6" algn="ctr">
              <a:lnSpc>
                <a:spcPct val="90000"/>
              </a:lnSpc>
              <a:spcBef>
                <a:spcPts val="400"/>
              </a:spcBef>
              <a:spcAft>
                <a:spcPts val="0"/>
              </a:spcAft>
              <a:buSzPts val="1700"/>
              <a:buNone/>
              <a:defRPr sz="2000"/>
            </a:lvl7pPr>
            <a:lvl8pPr lvl="7" algn="ctr">
              <a:lnSpc>
                <a:spcPct val="90000"/>
              </a:lnSpc>
              <a:spcBef>
                <a:spcPts val="400"/>
              </a:spcBef>
              <a:spcAft>
                <a:spcPts val="0"/>
              </a:spcAft>
              <a:buSzPts val="1700"/>
              <a:buNone/>
              <a:defRPr sz="2000"/>
            </a:lvl8pPr>
            <a:lvl9pPr lvl="8" algn="ctr">
              <a:lnSpc>
                <a:spcPct val="90000"/>
              </a:lnSpc>
              <a:spcBef>
                <a:spcPts val="400"/>
              </a:spcBef>
              <a:spcAft>
                <a:spcPts val="200"/>
              </a:spcAft>
              <a:buSzPts val="1700"/>
              <a:buNone/>
              <a:defRPr sz="2000"/>
            </a:lvl9pPr>
          </a:lstStyle>
          <a:p>
            <a:endParaRPr/>
          </a:p>
        </p:txBody>
      </p:sp>
      <p:sp>
        <p:nvSpPr>
          <p:cNvPr id="27" name="Google Shape;27;p26"/>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6"/>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6"/>
          <p:cNvSpPr txBox="1">
            <a:spLocks noGrp="1"/>
          </p:cNvSpPr>
          <p:nvPr>
            <p:ph type="sldNum" idx="12"/>
          </p:nvPr>
        </p:nvSpPr>
        <p:spPr>
          <a:xfrm>
            <a:off x="9592733" y="4289334"/>
            <a:ext cx="1193868" cy="6400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800" b="1" i="0" u="none" strike="noStrike" cap="none">
                <a:solidFill>
                  <a:srgbClr val="FFFFFF"/>
                </a:solidFill>
                <a:latin typeface="Rockwell"/>
                <a:ea typeface="Rockwell"/>
                <a:cs typeface="Rockwell"/>
                <a:sym typeface="Rockwell"/>
              </a:defRPr>
            </a:lvl1pPr>
            <a:lvl2pPr marL="0" lvl="1" indent="0" algn="ctr">
              <a:spcBef>
                <a:spcPts val="0"/>
              </a:spcBef>
              <a:buNone/>
              <a:defRPr sz="2800" b="1" i="0" u="none" strike="noStrike" cap="none">
                <a:solidFill>
                  <a:srgbClr val="FFFFFF"/>
                </a:solidFill>
                <a:latin typeface="Rockwell"/>
                <a:ea typeface="Rockwell"/>
                <a:cs typeface="Rockwell"/>
                <a:sym typeface="Rockwell"/>
              </a:defRPr>
            </a:lvl2pPr>
            <a:lvl3pPr marL="0" lvl="2" indent="0" algn="ctr">
              <a:spcBef>
                <a:spcPts val="0"/>
              </a:spcBef>
              <a:buNone/>
              <a:defRPr sz="2800" b="1" i="0" u="none" strike="noStrike" cap="none">
                <a:solidFill>
                  <a:srgbClr val="FFFFFF"/>
                </a:solidFill>
                <a:latin typeface="Rockwell"/>
                <a:ea typeface="Rockwell"/>
                <a:cs typeface="Rockwell"/>
                <a:sym typeface="Rockwell"/>
              </a:defRPr>
            </a:lvl3pPr>
            <a:lvl4pPr marL="0" lvl="3" indent="0" algn="ctr">
              <a:spcBef>
                <a:spcPts val="0"/>
              </a:spcBef>
              <a:buNone/>
              <a:defRPr sz="2800" b="1" i="0" u="none" strike="noStrike" cap="none">
                <a:solidFill>
                  <a:srgbClr val="FFFFFF"/>
                </a:solidFill>
                <a:latin typeface="Rockwell"/>
                <a:ea typeface="Rockwell"/>
                <a:cs typeface="Rockwell"/>
                <a:sym typeface="Rockwell"/>
              </a:defRPr>
            </a:lvl4pPr>
            <a:lvl5pPr marL="0" lvl="4" indent="0" algn="ctr">
              <a:spcBef>
                <a:spcPts val="0"/>
              </a:spcBef>
              <a:buNone/>
              <a:defRPr sz="2800" b="1" i="0" u="none" strike="noStrike" cap="none">
                <a:solidFill>
                  <a:srgbClr val="FFFFFF"/>
                </a:solidFill>
                <a:latin typeface="Rockwell"/>
                <a:ea typeface="Rockwell"/>
                <a:cs typeface="Rockwell"/>
                <a:sym typeface="Rockwell"/>
              </a:defRPr>
            </a:lvl5pPr>
            <a:lvl6pPr marL="0" lvl="5" indent="0" algn="ctr">
              <a:spcBef>
                <a:spcPts val="0"/>
              </a:spcBef>
              <a:buNone/>
              <a:defRPr sz="2800" b="1" i="0" u="none" strike="noStrike" cap="none">
                <a:solidFill>
                  <a:srgbClr val="FFFFFF"/>
                </a:solidFill>
                <a:latin typeface="Rockwell"/>
                <a:ea typeface="Rockwell"/>
                <a:cs typeface="Rockwell"/>
                <a:sym typeface="Rockwell"/>
              </a:defRPr>
            </a:lvl6pPr>
            <a:lvl7pPr marL="0" lvl="6" indent="0" algn="ctr">
              <a:spcBef>
                <a:spcPts val="0"/>
              </a:spcBef>
              <a:buNone/>
              <a:defRPr sz="2800" b="1" i="0" u="none" strike="noStrike" cap="none">
                <a:solidFill>
                  <a:srgbClr val="FFFFFF"/>
                </a:solidFill>
                <a:latin typeface="Rockwell"/>
                <a:ea typeface="Rockwell"/>
                <a:cs typeface="Rockwell"/>
                <a:sym typeface="Rockwell"/>
              </a:defRPr>
            </a:lvl7pPr>
            <a:lvl8pPr marL="0" lvl="7" indent="0" algn="ctr">
              <a:spcBef>
                <a:spcPts val="0"/>
              </a:spcBef>
              <a:buNone/>
              <a:defRPr sz="2800" b="1" i="0" u="none" strike="noStrike" cap="none">
                <a:solidFill>
                  <a:srgbClr val="FFFFFF"/>
                </a:solidFill>
                <a:latin typeface="Rockwell"/>
                <a:ea typeface="Rockwell"/>
                <a:cs typeface="Rockwell"/>
                <a:sym typeface="Rockwell"/>
              </a:defRPr>
            </a:lvl8pPr>
            <a:lvl9pPr marL="0" lvl="8" indent="0" algn="ctr">
              <a:spcBef>
                <a:spcPts val="0"/>
              </a:spcBef>
              <a:buNone/>
              <a:defRPr sz="28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37"/>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7"/>
          <p:cNvSpPr txBox="1">
            <a:spLocks noGrp="1"/>
          </p:cNvSpPr>
          <p:nvPr>
            <p:ph type="body" idx="1"/>
          </p:nvPr>
        </p:nvSpPr>
        <p:spPr>
          <a:xfrm rot="5400000">
            <a:off x="4073652" y="-882396"/>
            <a:ext cx="4050792" cy="10058400"/>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95" name="Google Shape;95;p37"/>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7"/>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38"/>
          <p:cNvSpPr txBox="1">
            <a:spLocks noGrp="1"/>
          </p:cNvSpPr>
          <p:nvPr>
            <p:ph type="title"/>
          </p:nvPr>
        </p:nvSpPr>
        <p:spPr>
          <a:xfrm rot="5400000">
            <a:off x="7181850" y="2076450"/>
            <a:ext cx="5638800" cy="2552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rot="5400000">
            <a:off x="2000250" y="-400050"/>
            <a:ext cx="5638800" cy="7505700"/>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01" name="Google Shape;101;p38"/>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8"/>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3"/>
        <p:cNvGrpSpPr/>
        <p:nvPr/>
      </p:nvGrpSpPr>
      <p:grpSpPr>
        <a:xfrm>
          <a:off x="0" y="0"/>
          <a:ext cx="0" cy="0"/>
          <a:chOff x="0" y="0"/>
          <a:chExt cx="0" cy="0"/>
        </a:xfrm>
      </p:grpSpPr>
      <p:sp>
        <p:nvSpPr>
          <p:cNvPr id="114" name="Google Shape;114;p29"/>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9"/>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16" name="Google Shape;116;p29"/>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9"/>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27"/>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7"/>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33" name="Google Shape;33;p27"/>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7"/>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6"/>
        <p:cNvGrpSpPr/>
        <p:nvPr/>
      </p:nvGrpSpPr>
      <p:grpSpPr>
        <a:xfrm>
          <a:off x="0" y="0"/>
          <a:ext cx="0" cy="0"/>
          <a:chOff x="0" y="0"/>
          <a:chExt cx="0" cy="0"/>
        </a:xfrm>
      </p:grpSpPr>
      <p:sp>
        <p:nvSpPr>
          <p:cNvPr id="37" name="Google Shape;37;p30"/>
          <p:cNvSpPr/>
          <p:nvPr/>
        </p:nvSpPr>
        <p:spPr>
          <a:xfrm>
            <a:off x="0" y="4917989"/>
            <a:ext cx="12192000" cy="1940010"/>
          </a:xfrm>
          <a:prstGeom prst="rect">
            <a:avLst/>
          </a:prstGeom>
          <a:blipFill rotWithShape="1">
            <a:blip r:embed="rId2">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0"/>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SzPts val="8000"/>
              <a:buFont typeface="Rockwell"/>
              <a:buNone/>
              <a:defRPr sz="8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700"/>
              <a:buNone/>
              <a:defRPr sz="2000">
                <a:solidFill>
                  <a:schemeClr val="dk1"/>
                </a:solidFill>
              </a:defRPr>
            </a:lvl1pPr>
            <a:lvl2pPr marL="914400" lvl="1" indent="-228600" algn="l">
              <a:lnSpc>
                <a:spcPct val="90000"/>
              </a:lnSpc>
              <a:spcBef>
                <a:spcPts val="400"/>
              </a:spcBef>
              <a:spcAft>
                <a:spcPts val="0"/>
              </a:spcAft>
              <a:buSzPts val="1530"/>
              <a:buNone/>
              <a:defRPr sz="1800">
                <a:solidFill>
                  <a:srgbClr val="888888"/>
                </a:solidFill>
              </a:defRPr>
            </a:lvl2pPr>
            <a:lvl3pPr marL="1371600" lvl="2" indent="-228600" algn="l">
              <a:lnSpc>
                <a:spcPct val="90000"/>
              </a:lnSpc>
              <a:spcBef>
                <a:spcPts val="400"/>
              </a:spcBef>
              <a:spcAft>
                <a:spcPts val="0"/>
              </a:spcAft>
              <a:buSzPts val="1360"/>
              <a:buNone/>
              <a:defRPr sz="1600">
                <a:solidFill>
                  <a:srgbClr val="888888"/>
                </a:solidFill>
              </a:defRPr>
            </a:lvl3pPr>
            <a:lvl4pPr marL="1828800" lvl="3" indent="-228600" algn="l">
              <a:lnSpc>
                <a:spcPct val="90000"/>
              </a:lnSpc>
              <a:spcBef>
                <a:spcPts val="400"/>
              </a:spcBef>
              <a:spcAft>
                <a:spcPts val="0"/>
              </a:spcAft>
              <a:buSzPts val="1190"/>
              <a:buNone/>
              <a:defRPr sz="1400">
                <a:solidFill>
                  <a:srgbClr val="888888"/>
                </a:solidFill>
              </a:defRPr>
            </a:lvl4pPr>
            <a:lvl5pPr marL="2286000" lvl="4" indent="-228600" algn="l">
              <a:lnSpc>
                <a:spcPct val="90000"/>
              </a:lnSpc>
              <a:spcBef>
                <a:spcPts val="400"/>
              </a:spcBef>
              <a:spcAft>
                <a:spcPts val="0"/>
              </a:spcAft>
              <a:buSzPts val="1190"/>
              <a:buNone/>
              <a:defRPr sz="1400">
                <a:solidFill>
                  <a:srgbClr val="888888"/>
                </a:solidFill>
              </a:defRPr>
            </a:lvl5pPr>
            <a:lvl6pPr marL="2743200" lvl="5" indent="-228600" algn="l">
              <a:lnSpc>
                <a:spcPct val="90000"/>
              </a:lnSpc>
              <a:spcBef>
                <a:spcPts val="400"/>
              </a:spcBef>
              <a:spcAft>
                <a:spcPts val="0"/>
              </a:spcAft>
              <a:buSzPts val="1190"/>
              <a:buNone/>
              <a:defRPr sz="1400">
                <a:solidFill>
                  <a:srgbClr val="888888"/>
                </a:solidFill>
              </a:defRPr>
            </a:lvl6pPr>
            <a:lvl7pPr marL="3200400" lvl="6" indent="-228600" algn="l">
              <a:lnSpc>
                <a:spcPct val="90000"/>
              </a:lnSpc>
              <a:spcBef>
                <a:spcPts val="400"/>
              </a:spcBef>
              <a:spcAft>
                <a:spcPts val="0"/>
              </a:spcAft>
              <a:buSzPts val="1190"/>
              <a:buNone/>
              <a:defRPr sz="1400">
                <a:solidFill>
                  <a:srgbClr val="888888"/>
                </a:solidFill>
              </a:defRPr>
            </a:lvl7pPr>
            <a:lvl8pPr marL="3657600" lvl="7" indent="-228600" algn="l">
              <a:lnSpc>
                <a:spcPct val="90000"/>
              </a:lnSpc>
              <a:spcBef>
                <a:spcPts val="400"/>
              </a:spcBef>
              <a:spcAft>
                <a:spcPts val="0"/>
              </a:spcAft>
              <a:buSzPts val="1190"/>
              <a:buNone/>
              <a:defRPr sz="1400">
                <a:solidFill>
                  <a:srgbClr val="888888"/>
                </a:solidFill>
              </a:defRPr>
            </a:lvl8pPr>
            <a:lvl9pPr marL="4114800" lvl="8" indent="-228600" algn="l">
              <a:lnSpc>
                <a:spcPct val="90000"/>
              </a:lnSpc>
              <a:spcBef>
                <a:spcPts val="400"/>
              </a:spcBef>
              <a:spcAft>
                <a:spcPts val="200"/>
              </a:spcAft>
              <a:buSzPts val="1190"/>
              <a:buNone/>
              <a:defRPr sz="1400">
                <a:solidFill>
                  <a:srgbClr val="888888"/>
                </a:solidFill>
              </a:defRPr>
            </a:lvl9pPr>
          </a:lstStyle>
          <a:p>
            <a:endParaRPr/>
          </a:p>
        </p:txBody>
      </p:sp>
      <p:sp>
        <p:nvSpPr>
          <p:cNvPr id="40" name="Google Shape;40;p30"/>
          <p:cNvSpPr txBox="1">
            <a:spLocks noGrp="1"/>
          </p:cNvSpPr>
          <p:nvPr>
            <p:ph type="dt" idx="10"/>
          </p:nvPr>
        </p:nvSpPr>
        <p:spPr>
          <a:xfrm>
            <a:off x="8593667" y="6272784"/>
            <a:ext cx="264430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0"/>
          <p:cNvSpPr txBox="1">
            <a:spLocks noGrp="1"/>
          </p:cNvSpPr>
          <p:nvPr>
            <p:ph type="ftr" idx="11"/>
          </p:nvPr>
        </p:nvSpPr>
        <p:spPr>
          <a:xfrm>
            <a:off x="2182708"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2" name="Google Shape;42;p30"/>
          <p:cNvGrpSpPr/>
          <p:nvPr/>
        </p:nvGrpSpPr>
        <p:grpSpPr>
          <a:xfrm>
            <a:off x="897399" y="2325848"/>
            <a:ext cx="1080904" cy="1080902"/>
            <a:chOff x="9685338" y="4460675"/>
            <a:chExt cx="1080904" cy="1080902"/>
          </a:xfrm>
        </p:grpSpPr>
        <p:sp>
          <p:nvSpPr>
            <p:cNvPr id="43" name="Google Shape;43;p30"/>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0"/>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30"/>
          <p:cNvSpPr txBox="1">
            <a:spLocks noGrp="1"/>
          </p:cNvSpPr>
          <p:nvPr>
            <p:ph type="sldNum" idx="12"/>
          </p:nvPr>
        </p:nvSpPr>
        <p:spPr>
          <a:xfrm>
            <a:off x="843702" y="2506133"/>
            <a:ext cx="1188298" cy="720332"/>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800" b="1">
                <a:solidFill>
                  <a:srgbClr val="FFFFFF"/>
                </a:solidFill>
                <a:latin typeface="Rockwell"/>
                <a:ea typeface="Rockwell"/>
                <a:cs typeface="Rockwell"/>
                <a:sym typeface="Rockwell"/>
              </a:defRPr>
            </a:lvl1pPr>
            <a:lvl2pPr marL="0" lvl="1" indent="0" algn="ctr">
              <a:spcBef>
                <a:spcPts val="0"/>
              </a:spcBef>
              <a:buNone/>
              <a:defRPr sz="2800" b="1">
                <a:solidFill>
                  <a:srgbClr val="FFFFFF"/>
                </a:solidFill>
                <a:latin typeface="Rockwell"/>
                <a:ea typeface="Rockwell"/>
                <a:cs typeface="Rockwell"/>
                <a:sym typeface="Rockwell"/>
              </a:defRPr>
            </a:lvl2pPr>
            <a:lvl3pPr marL="0" lvl="2" indent="0" algn="ctr">
              <a:spcBef>
                <a:spcPts val="0"/>
              </a:spcBef>
              <a:buNone/>
              <a:defRPr sz="2800" b="1">
                <a:solidFill>
                  <a:srgbClr val="FFFFFF"/>
                </a:solidFill>
                <a:latin typeface="Rockwell"/>
                <a:ea typeface="Rockwell"/>
                <a:cs typeface="Rockwell"/>
                <a:sym typeface="Rockwell"/>
              </a:defRPr>
            </a:lvl3pPr>
            <a:lvl4pPr marL="0" lvl="3" indent="0" algn="ctr">
              <a:spcBef>
                <a:spcPts val="0"/>
              </a:spcBef>
              <a:buNone/>
              <a:defRPr sz="2800" b="1">
                <a:solidFill>
                  <a:srgbClr val="FFFFFF"/>
                </a:solidFill>
                <a:latin typeface="Rockwell"/>
                <a:ea typeface="Rockwell"/>
                <a:cs typeface="Rockwell"/>
                <a:sym typeface="Rockwell"/>
              </a:defRPr>
            </a:lvl4pPr>
            <a:lvl5pPr marL="0" lvl="4" indent="0" algn="ctr">
              <a:spcBef>
                <a:spcPts val="0"/>
              </a:spcBef>
              <a:buNone/>
              <a:defRPr sz="2800" b="1">
                <a:solidFill>
                  <a:srgbClr val="FFFFFF"/>
                </a:solidFill>
                <a:latin typeface="Rockwell"/>
                <a:ea typeface="Rockwell"/>
                <a:cs typeface="Rockwell"/>
                <a:sym typeface="Rockwell"/>
              </a:defRPr>
            </a:lvl5pPr>
            <a:lvl6pPr marL="0" lvl="5" indent="0" algn="ctr">
              <a:spcBef>
                <a:spcPts val="0"/>
              </a:spcBef>
              <a:buNone/>
              <a:defRPr sz="2800" b="1">
                <a:solidFill>
                  <a:srgbClr val="FFFFFF"/>
                </a:solidFill>
                <a:latin typeface="Rockwell"/>
                <a:ea typeface="Rockwell"/>
                <a:cs typeface="Rockwell"/>
                <a:sym typeface="Rockwell"/>
              </a:defRPr>
            </a:lvl6pPr>
            <a:lvl7pPr marL="0" lvl="6" indent="0" algn="ctr">
              <a:spcBef>
                <a:spcPts val="0"/>
              </a:spcBef>
              <a:buNone/>
              <a:defRPr sz="2800" b="1">
                <a:solidFill>
                  <a:srgbClr val="FFFFFF"/>
                </a:solidFill>
                <a:latin typeface="Rockwell"/>
                <a:ea typeface="Rockwell"/>
                <a:cs typeface="Rockwell"/>
                <a:sym typeface="Rockwell"/>
              </a:defRPr>
            </a:lvl7pPr>
            <a:lvl8pPr marL="0" lvl="7" indent="0" algn="ctr">
              <a:spcBef>
                <a:spcPts val="0"/>
              </a:spcBef>
              <a:buNone/>
              <a:defRPr sz="2800" b="1">
                <a:solidFill>
                  <a:srgbClr val="FFFFFF"/>
                </a:solidFill>
                <a:latin typeface="Rockwell"/>
                <a:ea typeface="Rockwell"/>
                <a:cs typeface="Rockwell"/>
                <a:sym typeface="Rockwell"/>
              </a:defRPr>
            </a:lvl8pPr>
            <a:lvl9pPr marL="0" lvl="8" indent="0" algn="ctr">
              <a:spcBef>
                <a:spcPts val="0"/>
              </a:spcBef>
              <a:buNone/>
              <a:defRPr sz="2800" b="1">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31"/>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1"/>
          <p:cNvSpPr txBox="1">
            <a:spLocks noGrp="1"/>
          </p:cNvSpPr>
          <p:nvPr>
            <p:ph type="body" idx="1"/>
          </p:nvPr>
        </p:nvSpPr>
        <p:spPr>
          <a:xfrm>
            <a:off x="1069848"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49" name="Google Shape;49;p31"/>
          <p:cNvSpPr txBox="1">
            <a:spLocks noGrp="1"/>
          </p:cNvSpPr>
          <p:nvPr>
            <p:ph type="body" idx="2"/>
          </p:nvPr>
        </p:nvSpPr>
        <p:spPr>
          <a:xfrm>
            <a:off x="6364224"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0" name="Google Shape;50;p31"/>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1"/>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2"/>
          <p:cNvSpPr txBox="1">
            <a:spLocks noGrp="1"/>
          </p:cNvSpPr>
          <p:nvPr>
            <p:ph type="body" idx="1"/>
          </p:nvPr>
        </p:nvSpPr>
        <p:spPr>
          <a:xfrm>
            <a:off x="1066800" y="2048256"/>
            <a:ext cx="475488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700"/>
              <a:buNone/>
              <a:defRPr sz="2000" b="1">
                <a:solidFill>
                  <a:srgbClr val="9E3611"/>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56" name="Google Shape;56;p32"/>
          <p:cNvSpPr txBox="1">
            <a:spLocks noGrp="1"/>
          </p:cNvSpPr>
          <p:nvPr>
            <p:ph type="body" idx="2"/>
          </p:nvPr>
        </p:nvSpPr>
        <p:spPr>
          <a:xfrm>
            <a:off x="1069848" y="2743200"/>
            <a:ext cx="4754880" cy="32918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7" name="Google Shape;57;p32"/>
          <p:cNvSpPr txBox="1">
            <a:spLocks noGrp="1"/>
          </p:cNvSpPr>
          <p:nvPr>
            <p:ph type="body" idx="3"/>
          </p:nvPr>
        </p:nvSpPr>
        <p:spPr>
          <a:xfrm>
            <a:off x="6364224" y="2048256"/>
            <a:ext cx="475488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700"/>
              <a:buNone/>
              <a:defRPr sz="2000" b="1">
                <a:solidFill>
                  <a:srgbClr val="9E3611"/>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58" name="Google Shape;58;p32"/>
          <p:cNvSpPr txBox="1">
            <a:spLocks noGrp="1"/>
          </p:cNvSpPr>
          <p:nvPr>
            <p:ph type="body" idx="4"/>
          </p:nvPr>
        </p:nvSpPr>
        <p:spPr>
          <a:xfrm>
            <a:off x="6364224" y="2743200"/>
            <a:ext cx="4754880" cy="32918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9" name="Google Shape;59;p32"/>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3"/>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3"/>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34"/>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4"/>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1"/>
        <p:cNvGrpSpPr/>
        <p:nvPr/>
      </p:nvGrpSpPr>
      <p:grpSpPr>
        <a:xfrm>
          <a:off x="0" y="0"/>
          <a:ext cx="0" cy="0"/>
          <a:chOff x="0" y="0"/>
          <a:chExt cx="0" cy="0"/>
        </a:xfrm>
      </p:grpSpPr>
      <p:sp>
        <p:nvSpPr>
          <p:cNvPr id="72" name="Google Shape;72;p35"/>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5"/>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200"/>
              <a:buFont typeface="Rockwel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a:off x="838200" y="685800"/>
            <a:ext cx="6711696" cy="5020056"/>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75" name="Google Shape;75;p35"/>
          <p:cNvSpPr txBox="1">
            <a:spLocks noGrp="1"/>
          </p:cNvSpPr>
          <p:nvPr>
            <p:ph type="body" idx="2"/>
          </p:nvPr>
        </p:nvSpPr>
        <p:spPr>
          <a:xfrm>
            <a:off x="8549640" y="2423160"/>
            <a:ext cx="3200400" cy="329184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90"/>
              <a:buNone/>
              <a:defRPr sz="1400">
                <a:solidFill>
                  <a:srgbClr val="9E3611"/>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76" name="Google Shape;76;p35"/>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78" name="Google Shape;78;p35"/>
          <p:cNvGrpSpPr/>
          <p:nvPr/>
        </p:nvGrpSpPr>
        <p:grpSpPr>
          <a:xfrm>
            <a:off x="11401725" y="6229681"/>
            <a:ext cx="457200" cy="457200"/>
            <a:chOff x="11361456" y="6195813"/>
            <a:chExt cx="548640" cy="548640"/>
          </a:xfrm>
        </p:grpSpPr>
        <p:sp>
          <p:nvSpPr>
            <p:cNvPr id="79" name="Google Shape;79;p35"/>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5"/>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35"/>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2"/>
        <p:cNvGrpSpPr/>
        <p:nvPr/>
      </p:nvGrpSpPr>
      <p:grpSpPr>
        <a:xfrm>
          <a:off x="0" y="0"/>
          <a:ext cx="0" cy="0"/>
          <a:chOff x="0" y="0"/>
          <a:chExt cx="0" cy="0"/>
        </a:xfrm>
      </p:grpSpPr>
      <p:sp>
        <p:nvSpPr>
          <p:cNvPr id="83" name="Google Shape;83;p36"/>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6"/>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200"/>
              <a:buFont typeface="Rockwel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36"/>
          <p:cNvSpPr>
            <a:spLocks noGrp="1"/>
          </p:cNvSpPr>
          <p:nvPr>
            <p:ph type="pic" idx="2"/>
          </p:nvPr>
        </p:nvSpPr>
        <p:spPr>
          <a:xfrm>
            <a:off x="0" y="0"/>
            <a:ext cx="8303740" cy="6858000"/>
          </a:xfrm>
          <a:prstGeom prst="rect">
            <a:avLst/>
          </a:prstGeom>
          <a:solidFill>
            <a:srgbClr val="E1DFDF"/>
          </a:solidFill>
          <a:ln>
            <a:noFill/>
          </a:ln>
        </p:spPr>
      </p:sp>
      <p:sp>
        <p:nvSpPr>
          <p:cNvPr id="86" name="Google Shape;86;p36"/>
          <p:cNvSpPr txBox="1">
            <a:spLocks noGrp="1"/>
          </p:cNvSpPr>
          <p:nvPr>
            <p:ph type="body" idx="1"/>
          </p:nvPr>
        </p:nvSpPr>
        <p:spPr>
          <a:xfrm>
            <a:off x="8549640" y="2423160"/>
            <a:ext cx="3200400" cy="329184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90"/>
              <a:buNone/>
              <a:defRPr sz="1400">
                <a:solidFill>
                  <a:srgbClr val="9E3611"/>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87" name="Google Shape;87;p36"/>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8" name="Google Shape;88;p36"/>
          <p:cNvGrpSpPr/>
          <p:nvPr/>
        </p:nvGrpSpPr>
        <p:grpSpPr>
          <a:xfrm>
            <a:off x="11401725" y="6229681"/>
            <a:ext cx="457200" cy="457200"/>
            <a:chOff x="11361456" y="6195813"/>
            <a:chExt cx="548640" cy="548640"/>
          </a:xfrm>
        </p:grpSpPr>
        <p:sp>
          <p:nvSpPr>
            <p:cNvPr id="89" name="Google Shape;89;p36"/>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6"/>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3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SzPts val="5400"/>
              <a:buFont typeface="Rockwell"/>
              <a:buNone/>
              <a:defRPr sz="5400" b="0" i="0" u="none" strike="noStrike" cap="none">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marR="0" lvl="0" indent="-336550" algn="l" rtl="0">
              <a:lnSpc>
                <a:spcPct val="90000"/>
              </a:lnSpc>
              <a:spcBef>
                <a:spcPts val="1200"/>
              </a:spcBef>
              <a:spcAft>
                <a:spcPts val="0"/>
              </a:spcAft>
              <a:buClr>
                <a:srgbClr val="9E3611"/>
              </a:buClr>
              <a:buSzPts val="1700"/>
              <a:buFont typeface="Noto Sans Symbols"/>
              <a:buChar char="▪"/>
              <a:defRPr sz="2000" b="0" i="0" u="none" strike="noStrike" cap="none">
                <a:solidFill>
                  <a:schemeClr val="dk1"/>
                </a:solidFill>
                <a:latin typeface="Rockwell"/>
                <a:ea typeface="Rockwell"/>
                <a:cs typeface="Rockwell"/>
                <a:sym typeface="Rockwell"/>
              </a:defRPr>
            </a:lvl1pPr>
            <a:lvl2pPr marL="914400" marR="0" lvl="1" indent="-325755" algn="l" rtl="0">
              <a:lnSpc>
                <a:spcPct val="90000"/>
              </a:lnSpc>
              <a:spcBef>
                <a:spcPts val="400"/>
              </a:spcBef>
              <a:spcAft>
                <a:spcPts val="0"/>
              </a:spcAft>
              <a:buClr>
                <a:srgbClr val="9E3611"/>
              </a:buClr>
              <a:buSzPts val="1530"/>
              <a:buFont typeface="Noto Sans Symbols"/>
              <a:buChar char="▪"/>
              <a:defRPr sz="1800" b="0" i="0" u="none" strike="noStrike" cap="none">
                <a:solidFill>
                  <a:schemeClr val="dk1"/>
                </a:solidFill>
                <a:latin typeface="Rockwell"/>
                <a:ea typeface="Rockwell"/>
                <a:cs typeface="Rockwell"/>
                <a:sym typeface="Rockwell"/>
              </a:defRPr>
            </a:lvl2pPr>
            <a:lvl3pPr marL="1371600" marR="0" lvl="2"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3pPr>
            <a:lvl4pPr marL="1828800" marR="0" lvl="3"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4pPr>
            <a:lvl5pPr marL="2286000" marR="0" lvl="4"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5pPr>
            <a:lvl6pPr marL="2743200" marR="0" lvl="5"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6pPr>
            <a:lvl7pPr marL="3200400" marR="0" lvl="6"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7pPr>
            <a:lvl8pPr marL="3657600" marR="0" lvl="7" indent="-314959"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8pPr>
            <a:lvl9pPr marL="4114800" marR="0" lvl="8" indent="-314959" algn="l" rtl="0">
              <a:lnSpc>
                <a:spcPct val="90000"/>
              </a:lnSpc>
              <a:spcBef>
                <a:spcPts val="400"/>
              </a:spcBef>
              <a:spcAft>
                <a:spcPts val="20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12" name="Google Shape;12;p25"/>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dk2"/>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13" name="Google Shape;13;p25"/>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dk2"/>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grpSp>
        <p:nvGrpSpPr>
          <p:cNvPr id="14" name="Google Shape;14;p25"/>
          <p:cNvGrpSpPr/>
          <p:nvPr/>
        </p:nvGrpSpPr>
        <p:grpSpPr>
          <a:xfrm>
            <a:off x="11401725" y="6229681"/>
            <a:ext cx="457200" cy="457200"/>
            <a:chOff x="11361456" y="6195813"/>
            <a:chExt cx="548640" cy="548640"/>
          </a:xfrm>
        </p:grpSpPr>
        <p:sp>
          <p:nvSpPr>
            <p:cNvPr id="15" name="Google Shape;15;p25"/>
            <p:cNvSpPr/>
            <p:nvPr/>
          </p:nvSpPr>
          <p:spPr>
            <a:xfrm>
              <a:off x="11361456" y="6195813"/>
              <a:ext cx="548640" cy="548640"/>
            </a:xfrm>
            <a:prstGeom prst="ellipse">
              <a:avLst/>
            </a:prstGeom>
            <a:blipFill rotWithShape="1">
              <a:blip r:embed="rId1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5"/>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5"/>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Rockwell"/>
                <a:ea typeface="Rockwell"/>
                <a:cs typeface="Rockwell"/>
                <a:sym typeface="Rockwell"/>
              </a:defRPr>
            </a:lvl1pPr>
            <a:lvl2pPr marL="0" marR="0" lvl="1" indent="0" algn="ctr" rtl="0">
              <a:spcBef>
                <a:spcPts val="0"/>
              </a:spcBef>
              <a:buNone/>
              <a:defRPr sz="1400" b="1" i="0" u="none" strike="noStrike" cap="none">
                <a:solidFill>
                  <a:srgbClr val="FFFFFF"/>
                </a:solidFill>
                <a:latin typeface="Rockwell"/>
                <a:ea typeface="Rockwell"/>
                <a:cs typeface="Rockwell"/>
                <a:sym typeface="Rockwell"/>
              </a:defRPr>
            </a:lvl2pPr>
            <a:lvl3pPr marL="0" marR="0" lvl="2" indent="0" algn="ctr" rtl="0">
              <a:spcBef>
                <a:spcPts val="0"/>
              </a:spcBef>
              <a:buNone/>
              <a:defRPr sz="1400" b="1" i="0" u="none" strike="noStrike" cap="none">
                <a:solidFill>
                  <a:srgbClr val="FFFFFF"/>
                </a:solidFill>
                <a:latin typeface="Rockwell"/>
                <a:ea typeface="Rockwell"/>
                <a:cs typeface="Rockwell"/>
                <a:sym typeface="Rockwell"/>
              </a:defRPr>
            </a:lvl3pPr>
            <a:lvl4pPr marL="0" marR="0" lvl="3" indent="0" algn="ctr" rtl="0">
              <a:spcBef>
                <a:spcPts val="0"/>
              </a:spcBef>
              <a:buNone/>
              <a:defRPr sz="1400" b="1" i="0" u="none" strike="noStrike" cap="none">
                <a:solidFill>
                  <a:srgbClr val="FFFFFF"/>
                </a:solidFill>
                <a:latin typeface="Rockwell"/>
                <a:ea typeface="Rockwell"/>
                <a:cs typeface="Rockwell"/>
                <a:sym typeface="Rockwell"/>
              </a:defRPr>
            </a:lvl4pPr>
            <a:lvl5pPr marL="0" marR="0" lvl="4" indent="0" algn="ctr" rtl="0">
              <a:spcBef>
                <a:spcPts val="0"/>
              </a:spcBef>
              <a:buNone/>
              <a:defRPr sz="1400" b="1" i="0" u="none" strike="noStrike" cap="none">
                <a:solidFill>
                  <a:srgbClr val="FFFFFF"/>
                </a:solidFill>
                <a:latin typeface="Rockwell"/>
                <a:ea typeface="Rockwell"/>
                <a:cs typeface="Rockwell"/>
                <a:sym typeface="Rockwell"/>
              </a:defRPr>
            </a:lvl5pPr>
            <a:lvl6pPr marL="0" marR="0" lvl="5" indent="0" algn="ctr" rtl="0">
              <a:spcBef>
                <a:spcPts val="0"/>
              </a:spcBef>
              <a:buNone/>
              <a:defRPr sz="1400" b="1" i="0" u="none" strike="noStrike" cap="none">
                <a:solidFill>
                  <a:srgbClr val="FFFFFF"/>
                </a:solidFill>
                <a:latin typeface="Rockwell"/>
                <a:ea typeface="Rockwell"/>
                <a:cs typeface="Rockwell"/>
                <a:sym typeface="Rockwell"/>
              </a:defRPr>
            </a:lvl6pPr>
            <a:lvl7pPr marL="0" marR="0" lvl="6" indent="0" algn="ctr" rtl="0">
              <a:spcBef>
                <a:spcPts val="0"/>
              </a:spcBef>
              <a:buNone/>
              <a:defRPr sz="1400" b="1" i="0" u="none" strike="noStrike" cap="none">
                <a:solidFill>
                  <a:srgbClr val="FFFFFF"/>
                </a:solidFill>
                <a:latin typeface="Rockwell"/>
                <a:ea typeface="Rockwell"/>
                <a:cs typeface="Rockwell"/>
                <a:sym typeface="Rockwell"/>
              </a:defRPr>
            </a:lvl7pPr>
            <a:lvl8pPr marL="0" marR="0" lvl="7" indent="0" algn="ctr" rtl="0">
              <a:spcBef>
                <a:spcPts val="0"/>
              </a:spcBef>
              <a:buNone/>
              <a:defRPr sz="1400" b="1" i="0" u="none" strike="noStrike" cap="none">
                <a:solidFill>
                  <a:srgbClr val="FFFFFF"/>
                </a:solidFill>
                <a:latin typeface="Rockwell"/>
                <a:ea typeface="Rockwell"/>
                <a:cs typeface="Rockwell"/>
                <a:sym typeface="Rockwell"/>
              </a:defRPr>
            </a:lvl8pPr>
            <a:lvl9pPr marL="0" marR="0" lvl="8" indent="0" algn="ctr" rtl="0">
              <a:spcBef>
                <a:spcPts val="0"/>
              </a:spcBef>
              <a:buNone/>
              <a:defRPr sz="14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
        <p:cNvGrpSpPr/>
        <p:nvPr/>
      </p:nvGrpSpPr>
      <p:grpSpPr>
        <a:xfrm>
          <a:off x="0" y="0"/>
          <a:ext cx="0" cy="0"/>
          <a:chOff x="0" y="0"/>
          <a:chExt cx="0" cy="0"/>
        </a:xfrm>
      </p:grpSpPr>
      <p:sp>
        <p:nvSpPr>
          <p:cNvPr id="105" name="Google Shape;105;p28"/>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SzPts val="5400"/>
              <a:buFont typeface="Rockwell"/>
              <a:buNone/>
              <a:defRPr sz="5400" b="0" i="0" u="none" strike="noStrike" cap="none">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28"/>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marR="0" lvl="0" indent="-336550" algn="l" rtl="0">
              <a:lnSpc>
                <a:spcPct val="90000"/>
              </a:lnSpc>
              <a:spcBef>
                <a:spcPts val="1200"/>
              </a:spcBef>
              <a:spcAft>
                <a:spcPts val="0"/>
              </a:spcAft>
              <a:buClr>
                <a:srgbClr val="9E3611"/>
              </a:buClr>
              <a:buSzPts val="1700"/>
              <a:buFont typeface="Noto Sans Symbols"/>
              <a:buChar char="▪"/>
              <a:defRPr sz="2000" b="0" i="0" u="none" strike="noStrike" cap="none">
                <a:solidFill>
                  <a:schemeClr val="lt1"/>
                </a:solidFill>
                <a:latin typeface="Rockwell"/>
                <a:ea typeface="Rockwell"/>
                <a:cs typeface="Rockwell"/>
                <a:sym typeface="Rockwell"/>
              </a:defRPr>
            </a:lvl1pPr>
            <a:lvl2pPr marL="914400" marR="0" lvl="1" indent="-325755" algn="l" rtl="0">
              <a:lnSpc>
                <a:spcPct val="90000"/>
              </a:lnSpc>
              <a:spcBef>
                <a:spcPts val="400"/>
              </a:spcBef>
              <a:spcAft>
                <a:spcPts val="0"/>
              </a:spcAft>
              <a:buClr>
                <a:srgbClr val="9E3611"/>
              </a:buClr>
              <a:buSzPts val="1530"/>
              <a:buFont typeface="Noto Sans Symbols"/>
              <a:buChar char="▪"/>
              <a:defRPr sz="1800" b="0" i="0" u="none" strike="noStrike" cap="none">
                <a:solidFill>
                  <a:schemeClr val="lt1"/>
                </a:solidFill>
                <a:latin typeface="Rockwell"/>
                <a:ea typeface="Rockwell"/>
                <a:cs typeface="Rockwell"/>
                <a:sym typeface="Rockwell"/>
              </a:defRPr>
            </a:lvl2pPr>
            <a:lvl3pPr marL="1371600" marR="0" lvl="2"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lt1"/>
                </a:solidFill>
                <a:latin typeface="Rockwell"/>
                <a:ea typeface="Rockwell"/>
                <a:cs typeface="Rockwell"/>
                <a:sym typeface="Rockwell"/>
              </a:defRPr>
            </a:lvl3pPr>
            <a:lvl4pPr marL="1828800" marR="0" lvl="3"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lt1"/>
                </a:solidFill>
                <a:latin typeface="Rockwell"/>
                <a:ea typeface="Rockwell"/>
                <a:cs typeface="Rockwell"/>
                <a:sym typeface="Rockwell"/>
              </a:defRPr>
            </a:lvl4pPr>
            <a:lvl5pPr marL="2286000" marR="0" lvl="4"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lt1"/>
                </a:solidFill>
                <a:latin typeface="Rockwell"/>
                <a:ea typeface="Rockwell"/>
                <a:cs typeface="Rockwell"/>
                <a:sym typeface="Rockwell"/>
              </a:defRPr>
            </a:lvl5pPr>
            <a:lvl6pPr marL="2743200" marR="0" lvl="5"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lt1"/>
                </a:solidFill>
                <a:latin typeface="Rockwell"/>
                <a:ea typeface="Rockwell"/>
                <a:cs typeface="Rockwell"/>
                <a:sym typeface="Rockwell"/>
              </a:defRPr>
            </a:lvl6pPr>
            <a:lvl7pPr marL="3200400" marR="0" lvl="6"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lt1"/>
                </a:solidFill>
                <a:latin typeface="Rockwell"/>
                <a:ea typeface="Rockwell"/>
                <a:cs typeface="Rockwell"/>
                <a:sym typeface="Rockwell"/>
              </a:defRPr>
            </a:lvl7pPr>
            <a:lvl8pPr marL="3657600" marR="0" lvl="7" indent="-314959" algn="l" rtl="0">
              <a:lnSpc>
                <a:spcPct val="90000"/>
              </a:lnSpc>
              <a:spcBef>
                <a:spcPts val="400"/>
              </a:spcBef>
              <a:spcAft>
                <a:spcPts val="0"/>
              </a:spcAft>
              <a:buClr>
                <a:srgbClr val="9E3611"/>
              </a:buClr>
              <a:buSzPts val="1360"/>
              <a:buFont typeface="Noto Sans Symbols"/>
              <a:buChar char="▪"/>
              <a:defRPr sz="1600" b="0" i="0" u="none" strike="noStrike" cap="none">
                <a:solidFill>
                  <a:schemeClr val="lt1"/>
                </a:solidFill>
                <a:latin typeface="Rockwell"/>
                <a:ea typeface="Rockwell"/>
                <a:cs typeface="Rockwell"/>
                <a:sym typeface="Rockwell"/>
              </a:defRPr>
            </a:lvl8pPr>
            <a:lvl9pPr marL="4114800" marR="0" lvl="8" indent="-314959" algn="l" rtl="0">
              <a:lnSpc>
                <a:spcPct val="90000"/>
              </a:lnSpc>
              <a:spcBef>
                <a:spcPts val="400"/>
              </a:spcBef>
              <a:spcAft>
                <a:spcPts val="200"/>
              </a:spcAft>
              <a:buClr>
                <a:srgbClr val="9E3611"/>
              </a:buClr>
              <a:buSzPts val="1360"/>
              <a:buFont typeface="Noto Sans Symbols"/>
              <a:buChar char="▪"/>
              <a:defRPr sz="1600" b="0" i="0" u="none" strike="noStrike" cap="none">
                <a:solidFill>
                  <a:schemeClr val="lt1"/>
                </a:solidFill>
                <a:latin typeface="Rockwell"/>
                <a:ea typeface="Rockwell"/>
                <a:cs typeface="Rockwell"/>
                <a:sym typeface="Rockwell"/>
              </a:defRPr>
            </a:lvl9pPr>
          </a:lstStyle>
          <a:p>
            <a:endParaRPr/>
          </a:p>
        </p:txBody>
      </p:sp>
      <p:sp>
        <p:nvSpPr>
          <p:cNvPr id="107" name="Google Shape;107;p28"/>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lt2"/>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9pPr>
          </a:lstStyle>
          <a:p>
            <a:endParaRPr/>
          </a:p>
        </p:txBody>
      </p:sp>
      <p:sp>
        <p:nvSpPr>
          <p:cNvPr id="108" name="Google Shape;108;p28"/>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lt2"/>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9pPr>
          </a:lstStyle>
          <a:p>
            <a:endParaRPr/>
          </a:p>
        </p:txBody>
      </p:sp>
      <p:grpSp>
        <p:nvGrpSpPr>
          <p:cNvPr id="109" name="Google Shape;109;p28"/>
          <p:cNvGrpSpPr/>
          <p:nvPr/>
        </p:nvGrpSpPr>
        <p:grpSpPr>
          <a:xfrm>
            <a:off x="11401725" y="6229681"/>
            <a:ext cx="457200" cy="457200"/>
            <a:chOff x="11361456" y="6195813"/>
            <a:chExt cx="548640" cy="548640"/>
          </a:xfrm>
        </p:grpSpPr>
        <p:sp>
          <p:nvSpPr>
            <p:cNvPr id="110" name="Google Shape;110;p28"/>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8"/>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2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Rockwell"/>
                <a:ea typeface="Rockwell"/>
                <a:cs typeface="Rockwell"/>
                <a:sym typeface="Rockwell"/>
              </a:defRPr>
            </a:lvl1pPr>
            <a:lvl2pPr marL="0" marR="0" lvl="1" indent="0" algn="ctr" rtl="0">
              <a:spcBef>
                <a:spcPts val="0"/>
              </a:spcBef>
              <a:buNone/>
              <a:defRPr sz="1400" b="1" i="0" u="none" strike="noStrike" cap="none">
                <a:solidFill>
                  <a:srgbClr val="FFFFFF"/>
                </a:solidFill>
                <a:latin typeface="Rockwell"/>
                <a:ea typeface="Rockwell"/>
                <a:cs typeface="Rockwell"/>
                <a:sym typeface="Rockwell"/>
              </a:defRPr>
            </a:lvl2pPr>
            <a:lvl3pPr marL="0" marR="0" lvl="2" indent="0" algn="ctr" rtl="0">
              <a:spcBef>
                <a:spcPts val="0"/>
              </a:spcBef>
              <a:buNone/>
              <a:defRPr sz="1400" b="1" i="0" u="none" strike="noStrike" cap="none">
                <a:solidFill>
                  <a:srgbClr val="FFFFFF"/>
                </a:solidFill>
                <a:latin typeface="Rockwell"/>
                <a:ea typeface="Rockwell"/>
                <a:cs typeface="Rockwell"/>
                <a:sym typeface="Rockwell"/>
              </a:defRPr>
            </a:lvl3pPr>
            <a:lvl4pPr marL="0" marR="0" lvl="3" indent="0" algn="ctr" rtl="0">
              <a:spcBef>
                <a:spcPts val="0"/>
              </a:spcBef>
              <a:buNone/>
              <a:defRPr sz="1400" b="1" i="0" u="none" strike="noStrike" cap="none">
                <a:solidFill>
                  <a:srgbClr val="FFFFFF"/>
                </a:solidFill>
                <a:latin typeface="Rockwell"/>
                <a:ea typeface="Rockwell"/>
                <a:cs typeface="Rockwell"/>
                <a:sym typeface="Rockwell"/>
              </a:defRPr>
            </a:lvl4pPr>
            <a:lvl5pPr marL="0" marR="0" lvl="4" indent="0" algn="ctr" rtl="0">
              <a:spcBef>
                <a:spcPts val="0"/>
              </a:spcBef>
              <a:buNone/>
              <a:defRPr sz="1400" b="1" i="0" u="none" strike="noStrike" cap="none">
                <a:solidFill>
                  <a:srgbClr val="FFFFFF"/>
                </a:solidFill>
                <a:latin typeface="Rockwell"/>
                <a:ea typeface="Rockwell"/>
                <a:cs typeface="Rockwell"/>
                <a:sym typeface="Rockwell"/>
              </a:defRPr>
            </a:lvl5pPr>
            <a:lvl6pPr marL="0" marR="0" lvl="5" indent="0" algn="ctr" rtl="0">
              <a:spcBef>
                <a:spcPts val="0"/>
              </a:spcBef>
              <a:buNone/>
              <a:defRPr sz="1400" b="1" i="0" u="none" strike="noStrike" cap="none">
                <a:solidFill>
                  <a:srgbClr val="FFFFFF"/>
                </a:solidFill>
                <a:latin typeface="Rockwell"/>
                <a:ea typeface="Rockwell"/>
                <a:cs typeface="Rockwell"/>
                <a:sym typeface="Rockwell"/>
              </a:defRPr>
            </a:lvl6pPr>
            <a:lvl7pPr marL="0" marR="0" lvl="6" indent="0" algn="ctr" rtl="0">
              <a:spcBef>
                <a:spcPts val="0"/>
              </a:spcBef>
              <a:buNone/>
              <a:defRPr sz="1400" b="1" i="0" u="none" strike="noStrike" cap="none">
                <a:solidFill>
                  <a:srgbClr val="FFFFFF"/>
                </a:solidFill>
                <a:latin typeface="Rockwell"/>
                <a:ea typeface="Rockwell"/>
                <a:cs typeface="Rockwell"/>
                <a:sym typeface="Rockwell"/>
              </a:defRPr>
            </a:lvl7pPr>
            <a:lvl8pPr marL="0" marR="0" lvl="7" indent="0" algn="ctr" rtl="0">
              <a:spcBef>
                <a:spcPts val="0"/>
              </a:spcBef>
              <a:buNone/>
              <a:defRPr sz="1400" b="1" i="0" u="none" strike="noStrike" cap="none">
                <a:solidFill>
                  <a:srgbClr val="FFFFFF"/>
                </a:solidFill>
                <a:latin typeface="Rockwell"/>
                <a:ea typeface="Rockwell"/>
                <a:cs typeface="Rockwell"/>
                <a:sym typeface="Rockwell"/>
              </a:defRPr>
            </a:lvl8pPr>
            <a:lvl9pPr marL="0" marR="0" lvl="8" indent="0" algn="ctr" rtl="0">
              <a:spcBef>
                <a:spcPts val="0"/>
              </a:spcBef>
              <a:buNone/>
              <a:defRPr sz="14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0.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9.jp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png"/><Relationship Id="rId5" Type="http://schemas.openxmlformats.org/officeDocument/2006/relationships/image" Target="../media/image32.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6.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notesSlide" Target="../notesSlides/notesSlide18.xml"/><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3.png"/><Relationship Id="rId5" Type="http://schemas.openxmlformats.org/officeDocument/2006/relationships/image" Target="../media/image4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6.png"/><Relationship Id="rId5" Type="http://schemas.openxmlformats.org/officeDocument/2006/relationships/image" Target="../media/image5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www.chealthc.org/" TargetMode="External"/><Relationship Id="rId3" Type="http://schemas.openxmlformats.org/officeDocument/2006/relationships/slideLayout" Target="../slideLayouts/slideLayout2.xml"/><Relationship Id="rId7" Type="http://schemas.openxmlformats.org/officeDocument/2006/relationships/hyperlink" Target="mailto:contact@communityhealthcoaltion.com"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23.xml"/><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hyperlink" Target="https://www.cdc.gov/coronavirus/2019-ncov/vaccines/vaccine-benefits.html" TargetMode="External"/><Relationship Id="rId3" Type="http://schemas.openxmlformats.org/officeDocument/2006/relationships/hyperlink" Target="https://www.addictioncenter.com/alcohol/alcoholism-causes-risk-factors/" TargetMode="External"/><Relationship Id="rId7" Type="http://schemas.openxmlformats.org/officeDocument/2006/relationships/hyperlink" Target="https://www.niaaa.nih.gov/publications/brochures-and-fact-sheets/binge-drinking" TargetMode="External"/><Relationship Id="rId12" Type="http://schemas.openxmlformats.org/officeDocument/2006/relationships/hyperlink" Target="https://www.cdc.gov/coronavirus/2019-ncov/daily-life-coping/stress-coping/alcohol-use.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cdc.gov/alcohol/fact-sheets/binge-drinking.htm" TargetMode="External"/><Relationship Id="rId11" Type="http://schemas.openxmlformats.org/officeDocument/2006/relationships/hyperlink" Target="https://www.therecoveryvillage.com/alcohol-abuse/alcohol-hotline/" TargetMode="External"/><Relationship Id="rId5" Type="http://schemas.openxmlformats.org/officeDocument/2006/relationships/hyperlink" Target="https://www.healthline.com/health/alcoholism/basics#diagnosis" TargetMode="External"/><Relationship Id="rId10" Type="http://schemas.openxmlformats.org/officeDocument/2006/relationships/hyperlink" Target="https://www.webmd.com/mental-health/addiction/binge-drinking" TargetMode="External"/><Relationship Id="rId4" Type="http://schemas.openxmlformats.org/officeDocument/2006/relationships/hyperlink" Target="https://www.mayoclinic.org/diseases-conditions/alcohol-use-disorder/symptoms-causes/syc-20369243" TargetMode="External"/><Relationship Id="rId9" Type="http://schemas.openxmlformats.org/officeDocument/2006/relationships/hyperlink" Target="https://www.cdc.gov/coronavirus/2019-ncov/prevent-getting-sick/prevention.htm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hyperlink" Target="https://creativecommons.org/licenses/by-sa/3.0/"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www.thymindoman.com/our-deeper-source-self/" TargetMode="External"/><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9.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
          <p:cNvSpPr txBox="1">
            <a:spLocks noGrp="1"/>
          </p:cNvSpPr>
          <p:nvPr>
            <p:ph type="ctrTitle"/>
          </p:nvPr>
        </p:nvSpPr>
        <p:spPr>
          <a:xfrm>
            <a:off x="880400" y="1382684"/>
            <a:ext cx="9966900" cy="303570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SzPts val="9600"/>
              <a:buFont typeface="Rockwell"/>
              <a:buNone/>
            </a:pPr>
            <a:r>
              <a:rPr lang="es" dirty="0"/>
              <a:t>EL ABC</a:t>
            </a:r>
            <a:endParaRPr dirty="0"/>
          </a:p>
        </p:txBody>
      </p:sp>
      <p:sp>
        <p:nvSpPr>
          <p:cNvPr id="125" name="Google Shape;125;p1"/>
          <p:cNvSpPr txBox="1">
            <a:spLocks noGrp="1"/>
          </p:cNvSpPr>
          <p:nvPr>
            <p:ph type="subTitle" idx="1"/>
          </p:nvPr>
        </p:nvSpPr>
        <p:spPr>
          <a:xfrm>
            <a:off x="1439135" y="3667755"/>
            <a:ext cx="8213056" cy="506027"/>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SzPts val="468"/>
              <a:buNone/>
            </a:pPr>
            <a:r>
              <a:rPr lang="es" dirty="0">
                <a:solidFill>
                  <a:schemeClr val="accent2"/>
                </a:solidFill>
              </a:rPr>
              <a:t>	</a:t>
            </a:r>
            <a:r>
              <a:rPr lang="es" sz="14400" dirty="0">
                <a:solidFill>
                  <a:schemeClr val="accent2"/>
                </a:solidFill>
              </a:rPr>
              <a:t>	</a:t>
            </a:r>
            <a:r>
              <a:rPr lang="es" sz="9600" dirty="0">
                <a:solidFill>
                  <a:schemeClr val="accent2"/>
                </a:solidFill>
              </a:rPr>
              <a:t>Alcoholismo, Atracones y el  COVID-19 </a:t>
            </a:r>
            <a:endParaRPr sz="9600" dirty="0"/>
          </a:p>
          <a:p>
            <a:pPr marL="0" lvl="0" indent="0" algn="l" rtl="0">
              <a:lnSpc>
                <a:spcPct val="90000"/>
              </a:lnSpc>
              <a:spcBef>
                <a:spcPts val="1200"/>
              </a:spcBef>
              <a:spcAft>
                <a:spcPts val="0"/>
              </a:spcAft>
              <a:buSzPts val="468"/>
              <a:buNone/>
            </a:pPr>
            <a:endParaRPr sz="14400" dirty="0"/>
          </a:p>
        </p:txBody>
      </p:sp>
      <p:sp>
        <p:nvSpPr>
          <p:cNvPr id="126" name="Google Shape;126;p1"/>
          <p:cNvSpPr txBox="1"/>
          <p:nvPr/>
        </p:nvSpPr>
        <p:spPr>
          <a:xfrm>
            <a:off x="2500000" y="4344742"/>
            <a:ext cx="6986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800" dirty="0">
                <a:solidFill>
                  <a:schemeClr val="dk1"/>
                </a:solidFill>
                <a:latin typeface="Rockwell"/>
                <a:ea typeface="Rockwell"/>
                <a:cs typeface="Rockwell"/>
                <a:sym typeface="Rockwell"/>
              </a:rPr>
              <a:t>Una Guía  Educativa para Prevenir y Reducir el Alcoholismo, las Drogas y el COVID</a:t>
            </a:r>
            <a:r>
              <a:rPr lang="es" sz="1800" b="0" i="0" u="none" strike="noStrike" cap="none" dirty="0">
                <a:solidFill>
                  <a:schemeClr val="dk1"/>
                </a:solidFill>
                <a:latin typeface="Rockwell"/>
                <a:ea typeface="Rockwell"/>
                <a:cs typeface="Rockwell"/>
                <a:sym typeface="Rockwell"/>
              </a:rPr>
              <a:t>-19</a:t>
            </a:r>
            <a:endParaRPr dirty="0"/>
          </a:p>
        </p:txBody>
      </p:sp>
      <p:pic>
        <p:nvPicPr>
          <p:cNvPr id="127" name="Google Shape;127;p1" descr="Logo&#10;&#10;Description automatically generated"/>
          <p:cNvPicPr preferRelativeResize="0"/>
          <p:nvPr/>
        </p:nvPicPr>
        <p:blipFill rotWithShape="1">
          <a:blip r:embed="rId5">
            <a:alphaModFix/>
          </a:blip>
          <a:srcRect/>
          <a:stretch/>
        </p:blipFill>
        <p:spPr>
          <a:xfrm>
            <a:off x="88357" y="5455694"/>
            <a:ext cx="1584087" cy="1402306"/>
          </a:xfrm>
          <a:prstGeom prst="rect">
            <a:avLst/>
          </a:prstGeom>
          <a:noFill/>
          <a:ln>
            <a:noFill/>
          </a:ln>
        </p:spPr>
      </p:pic>
      <p:pic>
        <p:nvPicPr>
          <p:cNvPr id="128" name="Google Shape;128;p1" descr="A picture containing logo&#10;&#10;Description automatically generated"/>
          <p:cNvPicPr preferRelativeResize="0"/>
          <p:nvPr/>
        </p:nvPicPr>
        <p:blipFill rotWithShape="1">
          <a:blip r:embed="rId6">
            <a:alphaModFix/>
          </a:blip>
          <a:srcRect/>
          <a:stretch/>
        </p:blipFill>
        <p:spPr>
          <a:xfrm>
            <a:off x="10617652" y="5455693"/>
            <a:ext cx="1562100" cy="1343025"/>
          </a:xfrm>
          <a:prstGeom prst="rect">
            <a:avLst/>
          </a:prstGeom>
          <a:noFill/>
          <a:ln>
            <a:noFill/>
          </a:ln>
        </p:spPr>
      </p:pic>
      <p:pic>
        <p:nvPicPr>
          <p:cNvPr id="2" name="Vocaroo 1btZIINwXAvH">
            <a:hlinkClick r:id="" action="ppaction://media"/>
            <a:extLst>
              <a:ext uri="{FF2B5EF4-FFF2-40B4-BE49-F238E27FC236}">
                <a16:creationId xmlns:a16="http://schemas.microsoft.com/office/drawing/2014/main" id="{EFB7527E-7740-4E48-AFE0-7176BBABC7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97094" y="6248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848"/>
    </mc:Choice>
    <mc:Fallback>
      <p:transition spd="slow" advTm="13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sp>
        <p:nvSpPr>
          <p:cNvPr id="287" name="Google Shape;287;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288" name="Google Shape;288;p10"/>
          <p:cNvSpPr/>
          <p:nvPr/>
        </p:nvSpPr>
        <p:spPr>
          <a:xfrm>
            <a:off x="8081200" y="0"/>
            <a:ext cx="4113467" cy="3622638"/>
          </a:xfrm>
          <a:custGeom>
            <a:avLst/>
            <a:gdLst/>
            <a:ahLst/>
            <a:cxnLst/>
            <a:rect l="l" t="t" r="r" b="b"/>
            <a:pathLst>
              <a:path w="4329965" h="3793338" extrusionOk="0">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289" name="Google Shape;289;p10"/>
          <p:cNvSpPr/>
          <p:nvPr/>
        </p:nvSpPr>
        <p:spPr>
          <a:xfrm>
            <a:off x="6232462" y="2530706"/>
            <a:ext cx="3200400" cy="3200400"/>
          </a:xfrm>
          <a:custGeom>
            <a:avLst/>
            <a:gdLst/>
            <a:ahLst/>
            <a:cxnLst/>
            <a:rect l="l" t="t" r="r" b="b"/>
            <a:pathLst>
              <a:path w="7315200" h="7315200" extrusionOk="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290" name="Google Shape;290;p10"/>
          <p:cNvSpPr txBox="1">
            <a:spLocks noGrp="1"/>
          </p:cNvSpPr>
          <p:nvPr>
            <p:ph type="title"/>
          </p:nvPr>
        </p:nvSpPr>
        <p:spPr>
          <a:xfrm>
            <a:off x="228274" y="109625"/>
            <a:ext cx="7609439" cy="693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ct val="100000"/>
              <a:buFont typeface="Rockwell"/>
              <a:buNone/>
            </a:pPr>
            <a:r>
              <a:rPr lang="es" sz="3200" dirty="0"/>
              <a:t>TRATAMIENTO(S) Y PREVENCIÓN(ES)</a:t>
            </a:r>
            <a:endParaRPr sz="3200" dirty="0"/>
          </a:p>
        </p:txBody>
      </p:sp>
      <p:pic>
        <p:nvPicPr>
          <p:cNvPr id="291" name="Google Shape;291;p10" descr="Group success outline"/>
          <p:cNvPicPr preferRelativeResize="0"/>
          <p:nvPr/>
        </p:nvPicPr>
        <p:blipFill rotWithShape="1">
          <a:blip r:embed="rId5">
            <a:alphaModFix/>
          </a:blip>
          <a:srcRect/>
          <a:stretch/>
        </p:blipFill>
        <p:spPr>
          <a:xfrm>
            <a:off x="9321869" y="435854"/>
            <a:ext cx="2094845" cy="2094845"/>
          </a:xfrm>
          <a:prstGeom prst="rect">
            <a:avLst/>
          </a:prstGeom>
          <a:noFill/>
          <a:ln>
            <a:noFill/>
          </a:ln>
        </p:spPr>
      </p:pic>
      <p:sp>
        <p:nvSpPr>
          <p:cNvPr id="292" name="Google Shape;292;p10"/>
          <p:cNvSpPr txBox="1">
            <a:spLocks noGrp="1"/>
          </p:cNvSpPr>
          <p:nvPr>
            <p:ph type="body" idx="1"/>
          </p:nvPr>
        </p:nvSpPr>
        <p:spPr>
          <a:xfrm>
            <a:off x="355050" y="691400"/>
            <a:ext cx="5718000" cy="6057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190"/>
              <a:buNone/>
            </a:pPr>
            <a:r>
              <a:rPr lang="es" sz="1400" b="0" i="0" dirty="0"/>
              <a:t>El tratamiento para el </a:t>
            </a:r>
            <a:r>
              <a:rPr lang="es" sz="1400" dirty="0"/>
              <a:t>trastorno</a:t>
            </a:r>
            <a:r>
              <a:rPr lang="es" sz="1400" b="0" i="0" dirty="0"/>
              <a:t> por cons</a:t>
            </a:r>
            <a:r>
              <a:rPr lang="es" sz="1400" dirty="0"/>
              <a:t>umo de alcohol varía, pero cada método tiene como objetivo ayudarle a dejar de beber por completo.  Esto se llama abstinencia.  El tratamiento puede realizarse por etapas y puede incluir lo siguiente:</a:t>
            </a:r>
            <a:r>
              <a:rPr lang="es" sz="1400" b="0" i="0" dirty="0"/>
              <a:t>:</a:t>
            </a:r>
            <a:endParaRPr sz="1400" dirty="0"/>
          </a:p>
          <a:p>
            <a:pPr marL="0" lvl="0" indent="0" algn="l" rtl="0">
              <a:lnSpc>
                <a:spcPct val="90000"/>
              </a:lnSpc>
              <a:spcBef>
                <a:spcPts val="0"/>
              </a:spcBef>
              <a:spcAft>
                <a:spcPts val="0"/>
              </a:spcAft>
              <a:buSzPts val="1190"/>
              <a:buNone/>
            </a:pPr>
            <a:endParaRPr sz="1400" b="0" i="0" u="none" strike="noStrike" dirty="0"/>
          </a:p>
          <a:p>
            <a:pPr marL="0" lvl="0" indent="0" algn="l" rtl="0">
              <a:lnSpc>
                <a:spcPct val="90000"/>
              </a:lnSpc>
              <a:spcBef>
                <a:spcPts val="0"/>
              </a:spcBef>
              <a:spcAft>
                <a:spcPts val="0"/>
              </a:spcAft>
              <a:buSzPts val="1190"/>
              <a:buNone/>
            </a:pPr>
            <a:r>
              <a:rPr lang="es" sz="1400" b="1" i="0" u="none" strike="noStrike" dirty="0">
                <a:solidFill>
                  <a:srgbClr val="9E3611"/>
                </a:solidFill>
              </a:rPr>
              <a:t>Tratamientos de Conducta</a:t>
            </a:r>
            <a:endParaRPr sz="1400" b="1" dirty="0">
              <a:solidFill>
                <a:srgbClr val="9E3611"/>
              </a:solidFill>
            </a:endParaRPr>
          </a:p>
          <a:p>
            <a:pPr marL="182880" lvl="0" indent="-182880" algn="l" rtl="0">
              <a:lnSpc>
                <a:spcPct val="90000"/>
              </a:lnSpc>
              <a:spcBef>
                <a:spcPts val="0"/>
              </a:spcBef>
              <a:spcAft>
                <a:spcPts val="0"/>
              </a:spcAft>
              <a:buSzPts val="1190"/>
              <a:buChar char="▪"/>
            </a:pPr>
            <a:r>
              <a:rPr lang="es" sz="1400" dirty="0"/>
              <a:t>Los tratamiento de comportamiento tienen como objetivo cambiar la conducta de consumo de alcohol mediante el asesoramiento.  Están dirigidos por profesionales de la salud y respaldados por estudios que demuestran que pueden ser beneficiosos. </a:t>
            </a:r>
            <a:endParaRPr sz="1400" b="0" dirty="0"/>
          </a:p>
          <a:p>
            <a:pPr marL="0" lvl="0" indent="0" algn="l" rtl="0">
              <a:lnSpc>
                <a:spcPct val="90000"/>
              </a:lnSpc>
              <a:spcBef>
                <a:spcPts val="1900"/>
              </a:spcBef>
              <a:spcAft>
                <a:spcPts val="0"/>
              </a:spcAft>
              <a:buSzPts val="1190"/>
              <a:buNone/>
            </a:pPr>
            <a:r>
              <a:rPr lang="es" sz="1400" b="1" i="0" u="none" strike="noStrike" dirty="0">
                <a:solidFill>
                  <a:srgbClr val="9E3611"/>
                </a:solidFill>
              </a:rPr>
              <a:t>Medicamentos</a:t>
            </a:r>
            <a:endParaRPr sz="1400" b="1" dirty="0">
              <a:solidFill>
                <a:srgbClr val="9E3611"/>
              </a:solidFill>
            </a:endParaRPr>
          </a:p>
          <a:p>
            <a:pPr marL="182880" lvl="0" indent="-182880" algn="l" rtl="0">
              <a:lnSpc>
                <a:spcPct val="90000"/>
              </a:lnSpc>
              <a:spcBef>
                <a:spcPts val="0"/>
              </a:spcBef>
              <a:spcAft>
                <a:spcPts val="0"/>
              </a:spcAft>
              <a:buSzPts val="1190"/>
              <a:buChar char="▪"/>
            </a:pPr>
            <a:r>
              <a:rPr lang="es" sz="1400" dirty="0"/>
              <a:t>En la actualidad existen medicamentos aprobados en los Estados Unidos para ayudar a las personas a dejar y/o reducir su consumo de alcohol y prevenir las recaídas.  Estos son recetados por un médico de atención primaria y/o profesionales de la salud y pueden utilizarse solos o en combinación con el asesoramiento.    </a:t>
            </a:r>
            <a:endParaRPr sz="1400" dirty="0"/>
          </a:p>
          <a:p>
            <a:pPr marL="182880" lvl="0" indent="0" algn="l" rtl="0">
              <a:lnSpc>
                <a:spcPct val="90000"/>
              </a:lnSpc>
              <a:spcBef>
                <a:spcPts val="0"/>
              </a:spcBef>
              <a:spcAft>
                <a:spcPts val="0"/>
              </a:spcAft>
              <a:buNone/>
            </a:pPr>
            <a:endParaRPr sz="1400" dirty="0"/>
          </a:p>
          <a:p>
            <a:pPr marL="0" lvl="0" indent="0" algn="l" rtl="0">
              <a:lnSpc>
                <a:spcPct val="90000"/>
              </a:lnSpc>
              <a:spcBef>
                <a:spcPts val="0"/>
              </a:spcBef>
              <a:spcAft>
                <a:spcPts val="0"/>
              </a:spcAft>
              <a:buNone/>
            </a:pPr>
            <a:r>
              <a:rPr lang="es" sz="1400" b="1" dirty="0">
                <a:solidFill>
                  <a:srgbClr val="9E3611"/>
                </a:solidFill>
              </a:rPr>
              <a:t>Grupos de ayuda mutua</a:t>
            </a:r>
            <a:endParaRPr sz="1400" b="1" dirty="0">
              <a:solidFill>
                <a:srgbClr val="9E3611"/>
              </a:solidFill>
            </a:endParaRPr>
          </a:p>
          <a:p>
            <a:pPr marL="182880" lvl="0" indent="-182880" algn="l" rtl="0">
              <a:lnSpc>
                <a:spcPct val="90000"/>
              </a:lnSpc>
              <a:spcBef>
                <a:spcPts val="0"/>
              </a:spcBef>
              <a:spcAft>
                <a:spcPts val="0"/>
              </a:spcAft>
              <a:buSzPts val="1190"/>
              <a:buChar char="▪"/>
            </a:pPr>
            <a:r>
              <a:rPr lang="es" sz="1400" dirty="0"/>
              <a:t>Alcohólicos Anónimos </a:t>
            </a:r>
            <a:r>
              <a:rPr lang="es" sz="1400" b="0" i="0" u="none" strike="noStrike" dirty="0"/>
              <a:t>(AA) y otros  programas de 12 pasos ofrecen apoyo a las personas que dejan o reducen su </a:t>
            </a:r>
            <a:r>
              <a:rPr lang="es" sz="1400" dirty="0"/>
              <a:t>consumo</a:t>
            </a:r>
            <a:r>
              <a:rPr lang="es" sz="1400" b="0" i="0" u="none" strike="noStrike" dirty="0"/>
              <a:t> de alcohol. Combinados con el </a:t>
            </a:r>
            <a:r>
              <a:rPr lang="es" sz="1400" dirty="0"/>
              <a:t>tratamiento</a:t>
            </a:r>
            <a:r>
              <a:rPr lang="es" sz="1400" b="0" i="0" u="none" strike="noStrike" dirty="0"/>
              <a:t> dirigido por profesionales de la salud y los  grupos de apoyo </a:t>
            </a:r>
            <a:r>
              <a:rPr lang="es" sz="1400" dirty="0"/>
              <a:t>mutuo</a:t>
            </a:r>
            <a:r>
              <a:rPr lang="es" sz="1400" b="0" i="0" u="none" strike="noStrike" dirty="0"/>
              <a:t>, pueden ofrecer una valiosa capa de apoyo </a:t>
            </a:r>
            <a:r>
              <a:rPr lang="es" sz="1400" dirty="0"/>
              <a:t>adicional</a:t>
            </a:r>
            <a:r>
              <a:rPr lang="es" sz="1400" b="0" i="0" u="none" strike="noStrike" dirty="0"/>
              <a:t>.</a:t>
            </a:r>
            <a:endParaRPr dirty="0"/>
          </a:p>
          <a:p>
            <a:pPr marL="182880" lvl="0" indent="-182880" algn="l" rtl="0">
              <a:lnSpc>
                <a:spcPct val="90000"/>
              </a:lnSpc>
              <a:spcBef>
                <a:spcPts val="1900"/>
              </a:spcBef>
              <a:spcAft>
                <a:spcPts val="0"/>
              </a:spcAft>
              <a:buSzPts val="1190"/>
              <a:buChar char="▪"/>
            </a:pPr>
            <a:r>
              <a:rPr lang="es" sz="1400" b="0" i="0" u="none" strike="noStrike" dirty="0"/>
              <a:t>Debido a la </a:t>
            </a:r>
            <a:r>
              <a:rPr lang="es" sz="1400" dirty="0"/>
              <a:t>naturaleza</a:t>
            </a:r>
            <a:r>
              <a:rPr lang="es" sz="1400" b="0" i="0" u="none" strike="noStrike" dirty="0"/>
              <a:t> </a:t>
            </a:r>
            <a:r>
              <a:rPr lang="es" sz="1400" dirty="0"/>
              <a:t>anónima de los grupos de apoyo mutuo, es difícil para los investigadores determinar sus índices de éxito en comparación con los dirigidos por profesionales de la salud. </a:t>
            </a:r>
            <a:br>
              <a:rPr lang="es" sz="1400" dirty="0"/>
            </a:br>
            <a:br>
              <a:rPr lang="es" sz="1400" dirty="0"/>
            </a:br>
            <a:endParaRPr sz="1400" dirty="0"/>
          </a:p>
          <a:p>
            <a:pPr marL="0" lvl="0" indent="0" algn="l" rtl="0">
              <a:lnSpc>
                <a:spcPct val="90000"/>
              </a:lnSpc>
              <a:spcBef>
                <a:spcPts val="3100"/>
              </a:spcBef>
              <a:spcAft>
                <a:spcPts val="0"/>
              </a:spcAft>
              <a:buSzPts val="1190"/>
              <a:buNone/>
            </a:pPr>
            <a:endParaRPr sz="1400" dirty="0"/>
          </a:p>
        </p:txBody>
      </p:sp>
      <p:pic>
        <p:nvPicPr>
          <p:cNvPr id="293" name="Google Shape;293;p10" descr="Medical outline"/>
          <p:cNvPicPr preferRelativeResize="0"/>
          <p:nvPr/>
        </p:nvPicPr>
        <p:blipFill rotWithShape="1">
          <a:blip r:embed="rId6">
            <a:alphaModFix/>
          </a:blip>
          <a:srcRect/>
          <a:stretch/>
        </p:blipFill>
        <p:spPr>
          <a:xfrm>
            <a:off x="6997841" y="3296088"/>
            <a:ext cx="1669614" cy="1669614"/>
          </a:xfrm>
          <a:prstGeom prst="rect">
            <a:avLst/>
          </a:prstGeom>
          <a:noFill/>
          <a:ln>
            <a:noFill/>
          </a:ln>
        </p:spPr>
      </p:pic>
      <p:grpSp>
        <p:nvGrpSpPr>
          <p:cNvPr id="294" name="Google Shape;294;p10"/>
          <p:cNvGrpSpPr/>
          <p:nvPr/>
        </p:nvGrpSpPr>
        <p:grpSpPr>
          <a:xfrm>
            <a:off x="8142428" y="6229681"/>
            <a:ext cx="457200" cy="457200"/>
            <a:chOff x="11361456" y="6195813"/>
            <a:chExt cx="548640" cy="548640"/>
          </a:xfrm>
        </p:grpSpPr>
        <p:sp>
          <p:nvSpPr>
            <p:cNvPr id="295" name="Google Shape;295;p10"/>
            <p:cNvSpPr/>
            <p:nvPr/>
          </p:nvSpPr>
          <p:spPr>
            <a:xfrm>
              <a:off x="11361456" y="6195813"/>
              <a:ext cx="548640" cy="548640"/>
            </a:xfrm>
            <a:prstGeom prst="ellipse">
              <a:avLst/>
            </a:prstGeom>
            <a:blipFill rotWithShape="1">
              <a:blip r:embed="rId7">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0"/>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297;p10"/>
          <p:cNvSpPr/>
          <p:nvPr/>
        </p:nvSpPr>
        <p:spPr>
          <a:xfrm>
            <a:off x="8991600" y="4129750"/>
            <a:ext cx="3202641" cy="2728985"/>
          </a:xfrm>
          <a:custGeom>
            <a:avLst/>
            <a:gdLst/>
            <a:ahLst/>
            <a:cxnLst/>
            <a:rect l="l" t="t" r="r" b="b"/>
            <a:pathLst>
              <a:path w="3416150" h="2926525" extrusionOk="0">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pic>
        <p:nvPicPr>
          <p:cNvPr id="298" name="Google Shape;298;p10" descr="Medicine outline"/>
          <p:cNvPicPr preferRelativeResize="0"/>
          <p:nvPr/>
        </p:nvPicPr>
        <p:blipFill rotWithShape="1">
          <a:blip r:embed="rId8">
            <a:alphaModFix/>
          </a:blip>
          <a:srcRect/>
          <a:stretch/>
        </p:blipFill>
        <p:spPr>
          <a:xfrm>
            <a:off x="9719384" y="4817160"/>
            <a:ext cx="1840529" cy="1840529"/>
          </a:xfrm>
          <a:prstGeom prst="rect">
            <a:avLst/>
          </a:prstGeom>
          <a:noFill/>
          <a:ln>
            <a:noFill/>
          </a:ln>
        </p:spPr>
      </p:pic>
      <p:pic>
        <p:nvPicPr>
          <p:cNvPr id="2" name="Vocaroo 1moMeDtLPqgf">
            <a:hlinkClick r:id="" action="ppaction://media"/>
            <a:extLst>
              <a:ext uri="{FF2B5EF4-FFF2-40B4-BE49-F238E27FC236}">
                <a16:creationId xmlns:a16="http://schemas.microsoft.com/office/drawing/2014/main" id="{41870D1F-1AB7-480E-B3A2-D767401979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9553" y="6335486"/>
            <a:ext cx="522514" cy="5225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992"/>
    </mc:Choice>
    <mc:Fallback>
      <p:transition spd="slow" advTm="100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305" name="Google Shape;305;p11"/>
          <p:cNvSpPr/>
          <p:nvPr/>
        </p:nvSpPr>
        <p:spPr>
          <a:xfrm>
            <a:off x="984504" y="464119"/>
            <a:ext cx="10222992" cy="80683"/>
          </a:xfrm>
          <a:prstGeom prst="rect">
            <a:avLst/>
          </a:prstGeom>
          <a:blipFill rotWithShape="1">
            <a:blip r:embed="rId5">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984504" y="601952"/>
            <a:ext cx="10222992" cy="1385874"/>
          </a:xfrm>
          <a:prstGeom prst="rect">
            <a:avLst/>
          </a:prstGeom>
          <a:blipFill rotWithShape="1">
            <a:blip r:embed="rId5">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984504" y="2038655"/>
            <a:ext cx="10222992" cy="80683"/>
          </a:xfrm>
          <a:prstGeom prst="rect">
            <a:avLst/>
          </a:prstGeom>
          <a:blipFill rotWithShape="1">
            <a:blip r:embed="rId5">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Font typeface="Rockwell"/>
              <a:buNone/>
            </a:pPr>
            <a:r>
              <a:rPr lang="es" sz="3200" dirty="0"/>
              <a:t>¿QUE ES EL ATRACÓN?</a:t>
            </a:r>
            <a:endParaRPr dirty="0"/>
          </a:p>
        </p:txBody>
      </p:sp>
      <p:pic>
        <p:nvPicPr>
          <p:cNvPr id="309" name="Google Shape;309;p11" descr="A white sign with black text&#10;&#10;Description automatically generated with medium confidence"/>
          <p:cNvPicPr preferRelativeResize="0"/>
          <p:nvPr/>
        </p:nvPicPr>
        <p:blipFill rotWithShape="1">
          <a:blip r:embed="rId6">
            <a:alphaModFix/>
          </a:blip>
          <a:srcRect r="13064" b="3"/>
          <a:stretch/>
        </p:blipFill>
        <p:spPr>
          <a:xfrm>
            <a:off x="1007196" y="2265037"/>
            <a:ext cx="5088800" cy="3907158"/>
          </a:xfrm>
          <a:prstGeom prst="rect">
            <a:avLst/>
          </a:prstGeom>
          <a:noFill/>
          <a:ln>
            <a:noFill/>
          </a:ln>
        </p:spPr>
      </p:pic>
      <p:sp>
        <p:nvSpPr>
          <p:cNvPr id="310" name="Google Shape;310;p11"/>
          <p:cNvSpPr txBox="1">
            <a:spLocks noGrp="1"/>
          </p:cNvSpPr>
          <p:nvPr>
            <p:ph type="body" idx="1"/>
          </p:nvPr>
        </p:nvSpPr>
        <p:spPr>
          <a:xfrm>
            <a:off x="6496216" y="2320412"/>
            <a:ext cx="4457923" cy="3851787"/>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1190"/>
              <a:buChar char="▪"/>
            </a:pPr>
            <a:r>
              <a:rPr lang="es" sz="1400" dirty="0"/>
              <a:t>Beber en exceso es beber tanto de una vez el nivel de concentración de alcohol en la sangre (BAC) es de 0.08% o más.</a:t>
            </a:r>
            <a:r>
              <a:rPr lang="es" sz="1400" b="0" i="0" dirty="0"/>
              <a:t> </a:t>
            </a:r>
            <a:endParaRPr dirty="0"/>
          </a:p>
          <a:p>
            <a:pPr marL="182880" lvl="0" indent="-182880" algn="l" rtl="0">
              <a:lnSpc>
                <a:spcPct val="90000"/>
              </a:lnSpc>
              <a:spcBef>
                <a:spcPts val="1200"/>
              </a:spcBef>
              <a:spcAft>
                <a:spcPts val="0"/>
              </a:spcAft>
              <a:buSzPts val="1190"/>
              <a:buChar char="▪"/>
            </a:pPr>
            <a:r>
              <a:rPr lang="es" sz="1400" dirty="0"/>
              <a:t>En el caso de los hombres, esto suele ocurrir después de tomar 5 o más bebidas en pocas horas.   </a:t>
            </a:r>
            <a:endParaRPr dirty="0"/>
          </a:p>
          <a:p>
            <a:pPr marL="182880" lvl="0" indent="-182880" algn="l" rtl="0">
              <a:lnSpc>
                <a:spcPct val="90000"/>
              </a:lnSpc>
              <a:spcBef>
                <a:spcPts val="1200"/>
              </a:spcBef>
              <a:spcAft>
                <a:spcPts val="0"/>
              </a:spcAft>
              <a:buSzPts val="1190"/>
              <a:buChar char="▪"/>
            </a:pPr>
            <a:r>
              <a:rPr lang="es" sz="1400" dirty="0"/>
              <a:t>Para una mujer, es después de unas 4 o más bebidas en pocas horas</a:t>
            </a:r>
            <a:r>
              <a:rPr lang="es" sz="1400" b="0" i="0" dirty="0"/>
              <a:t> </a:t>
            </a:r>
            <a:endParaRPr dirty="0"/>
          </a:p>
          <a:p>
            <a:pPr marL="182880" lvl="0" indent="-182880" algn="l" rtl="0">
              <a:lnSpc>
                <a:spcPct val="90000"/>
              </a:lnSpc>
              <a:spcBef>
                <a:spcPts val="1200"/>
              </a:spcBef>
              <a:spcAft>
                <a:spcPts val="0"/>
              </a:spcAft>
              <a:buSzPts val="1190"/>
              <a:buChar char="▪"/>
            </a:pPr>
            <a:r>
              <a:rPr lang="es" sz="1400" dirty="0"/>
              <a:t>No todas las personas que se emborrachan tienen un trastorno por consumo del alcohol, pero tienen un mayor riesgo de padecerlo (Medline Plus, 2016) </a:t>
            </a:r>
            <a:endParaRPr sz="1400" dirty="0"/>
          </a:p>
        </p:txBody>
      </p:sp>
      <p:sp>
        <p:nvSpPr>
          <p:cNvPr id="311" name="Google Shape;311;p11"/>
          <p:cNvSpPr/>
          <p:nvPr/>
        </p:nvSpPr>
        <p:spPr>
          <a:xfrm>
            <a:off x="11401725" y="6229681"/>
            <a:ext cx="457200" cy="457200"/>
          </a:xfrm>
          <a:prstGeom prst="ellipse">
            <a:avLst/>
          </a:prstGeom>
          <a:blipFill rotWithShape="1">
            <a:blip r:embed="rId7">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312" name="Google Shape;312;p11"/>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pic>
        <p:nvPicPr>
          <p:cNvPr id="2" name="Vocaroo 1nUkBhFcKlfI">
            <a:hlinkClick r:id="" action="ppaction://media"/>
            <a:extLst>
              <a:ext uri="{FF2B5EF4-FFF2-40B4-BE49-F238E27FC236}">
                <a16:creationId xmlns:a16="http://schemas.microsoft.com/office/drawing/2014/main" id="{2EA8F6E2-DAF5-4235-A5B0-58A357A565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200" y="617219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112"/>
    </mc:Choice>
    <mc:Fallback>
      <p:transition spd="slow" advTm="35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sp>
        <p:nvSpPr>
          <p:cNvPr id="318" name="Google Shape;318;p12"/>
          <p:cNvSpPr/>
          <p:nvPr/>
        </p:nvSpPr>
        <p:spPr>
          <a:xfrm>
            <a:off x="4651672" y="0"/>
            <a:ext cx="7540328" cy="6857999"/>
          </a:xfrm>
          <a:prstGeom prst="rect">
            <a:avLst/>
          </a:prstGeom>
          <a:blipFill rotWithShape="1">
            <a:blip r:embed="rId5">
              <a:alphaModFix amt="60000"/>
            </a:blip>
            <a:tile tx="0" ty="-70485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319" name="Google Shape;319;p12"/>
          <p:cNvSpPr txBox="1">
            <a:spLocks noGrp="1"/>
          </p:cNvSpPr>
          <p:nvPr>
            <p:ph type="title"/>
          </p:nvPr>
        </p:nvSpPr>
        <p:spPr>
          <a:xfrm>
            <a:off x="5529403" y="454583"/>
            <a:ext cx="5797960" cy="16093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ct val="100000"/>
              <a:buFont typeface="Rockwell"/>
              <a:buNone/>
            </a:pPr>
            <a:r>
              <a:rPr lang="es" sz="3200" dirty="0"/>
              <a:t>¿POR QUÉ ES IMPORTANTE ENTENDER EL CONSUMO EXCESIVO DE ALCOHOL?</a:t>
            </a:r>
            <a:endParaRPr sz="3200" dirty="0"/>
          </a:p>
        </p:txBody>
      </p:sp>
      <p:pic>
        <p:nvPicPr>
          <p:cNvPr id="320" name="Google Shape;320;p12" descr="Lightbulb outline"/>
          <p:cNvPicPr preferRelativeResize="0"/>
          <p:nvPr/>
        </p:nvPicPr>
        <p:blipFill rotWithShape="1">
          <a:blip r:embed="rId6">
            <a:alphaModFix/>
          </a:blip>
          <a:srcRect/>
          <a:stretch/>
        </p:blipFill>
        <p:spPr>
          <a:xfrm>
            <a:off x="633999" y="1573080"/>
            <a:ext cx="3722101" cy="3722101"/>
          </a:xfrm>
          <a:prstGeom prst="rect">
            <a:avLst/>
          </a:prstGeom>
          <a:noFill/>
          <a:ln>
            <a:noFill/>
          </a:ln>
        </p:spPr>
      </p:pic>
      <p:sp>
        <p:nvSpPr>
          <p:cNvPr id="321" name="Google Shape;321;p12"/>
          <p:cNvSpPr txBox="1">
            <a:spLocks noGrp="1"/>
          </p:cNvSpPr>
          <p:nvPr>
            <p:ph type="body" idx="1"/>
          </p:nvPr>
        </p:nvSpPr>
        <p:spPr>
          <a:xfrm>
            <a:off x="4970109" y="2121408"/>
            <a:ext cx="6730276" cy="4050792"/>
          </a:xfrm>
          <a:prstGeom prst="rect">
            <a:avLst/>
          </a:prstGeom>
          <a:noFill/>
          <a:ln>
            <a:noFill/>
          </a:ln>
        </p:spPr>
        <p:txBody>
          <a:bodyPr spcFirstLastPara="1" wrap="square" lIns="91425" tIns="45700" rIns="91425" bIns="45700" anchor="t" anchorCtr="0">
            <a:normAutofit/>
          </a:bodyPr>
          <a:lstStyle/>
          <a:p>
            <a:pPr marL="182880" lvl="0" indent="-182880" algn="l" rtl="0">
              <a:lnSpc>
                <a:spcPct val="90000"/>
              </a:lnSpc>
              <a:spcBef>
                <a:spcPts val="0"/>
              </a:spcBef>
              <a:spcAft>
                <a:spcPts val="0"/>
              </a:spcAft>
              <a:buSzPts val="1190"/>
              <a:buChar char="▪"/>
            </a:pPr>
            <a:r>
              <a:rPr lang="es" sz="1400" dirty="0"/>
              <a:t>Beber en exceso tiene graves riesgos. Según la Encuesta Nacional sobre el Uso de Drogas y la Salud de 2019, alrededor de 66 millones, o aproximadamente el 24% de las personas en los Estados Unidos de 12 años o más, declararon haber bebido en exceso durante el último mes.     </a:t>
            </a:r>
            <a:endParaRPr dirty="0"/>
          </a:p>
          <a:p>
            <a:pPr marL="182880" lvl="0" indent="-182880" algn="l" rtl="0">
              <a:lnSpc>
                <a:spcPct val="90000"/>
              </a:lnSpc>
              <a:spcBef>
                <a:spcPts val="1200"/>
              </a:spcBef>
              <a:spcAft>
                <a:spcPts val="0"/>
              </a:spcAft>
              <a:buSzPts val="1190"/>
              <a:buChar char="▪"/>
            </a:pPr>
            <a:r>
              <a:rPr lang="es" sz="1400" dirty="0"/>
              <a:t>El consumo excesivo de alcohol es importante porque también aumenta la probabilidad de un comportamiento sexual inseguro y el riesgo de infecciones de transmisión sexual y de embarazos accidental  </a:t>
            </a:r>
            <a:endParaRPr sz="1400" dirty="0"/>
          </a:p>
        </p:txBody>
      </p:sp>
      <p:grpSp>
        <p:nvGrpSpPr>
          <p:cNvPr id="322" name="Google Shape;322;p12"/>
          <p:cNvGrpSpPr/>
          <p:nvPr/>
        </p:nvGrpSpPr>
        <p:grpSpPr>
          <a:xfrm>
            <a:off x="11401725" y="6229681"/>
            <a:ext cx="457200" cy="457200"/>
            <a:chOff x="11361456" y="6195813"/>
            <a:chExt cx="548640" cy="548640"/>
          </a:xfrm>
        </p:grpSpPr>
        <p:sp>
          <p:nvSpPr>
            <p:cNvPr id="323" name="Google Shape;323;p12"/>
            <p:cNvSpPr/>
            <p:nvPr/>
          </p:nvSpPr>
          <p:spPr>
            <a:xfrm>
              <a:off x="11361456" y="6195813"/>
              <a:ext cx="548640" cy="548640"/>
            </a:xfrm>
            <a:prstGeom prst="ellipse">
              <a:avLst/>
            </a:prstGeom>
            <a:blipFill rotWithShape="1">
              <a:blip r:embed="rId7">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324" name="Google Shape;324;p12"/>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pic>
        <p:nvPicPr>
          <p:cNvPr id="2" name="Vocaroo 1oHGSsVlscTz">
            <a:hlinkClick r:id="" action="ppaction://media"/>
            <a:extLst>
              <a:ext uri="{FF2B5EF4-FFF2-40B4-BE49-F238E27FC236}">
                <a16:creationId xmlns:a16="http://schemas.microsoft.com/office/drawing/2014/main" id="{72B59F0B-895C-4B84-82D8-3EE5E2F057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457" y="6258874"/>
            <a:ext cx="567612" cy="5676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224"/>
    </mc:Choice>
    <mc:Fallback>
      <p:transition spd="slow" advTm="43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9"/>
        <p:cNvGrpSpPr/>
        <p:nvPr/>
      </p:nvGrpSpPr>
      <p:grpSpPr>
        <a:xfrm>
          <a:off x="0" y="0"/>
          <a:ext cx="0" cy="0"/>
          <a:chOff x="0" y="0"/>
          <a:chExt cx="0" cy="0"/>
        </a:xfrm>
      </p:grpSpPr>
      <p:sp>
        <p:nvSpPr>
          <p:cNvPr id="330" name="Google Shape;330;p13"/>
          <p:cNvSpPr/>
          <p:nvPr/>
        </p:nvSpPr>
        <p:spPr>
          <a:xfrm>
            <a:off x="4651672" y="0"/>
            <a:ext cx="7540328" cy="6857999"/>
          </a:xfrm>
          <a:prstGeom prst="rect">
            <a:avLst/>
          </a:prstGeom>
          <a:blipFill rotWithShape="1">
            <a:blip r:embed="rId5">
              <a:alphaModFix amt="60000"/>
            </a:blip>
            <a:tile tx="0" ty="-70485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331" name="Google Shape;331;p13"/>
          <p:cNvSpPr txBox="1">
            <a:spLocks noGrp="1"/>
          </p:cNvSpPr>
          <p:nvPr>
            <p:ph type="title"/>
          </p:nvPr>
        </p:nvSpPr>
        <p:spPr>
          <a:xfrm>
            <a:off x="5617289" y="142875"/>
            <a:ext cx="5609100" cy="1046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Font typeface="Rockwell"/>
              <a:buNone/>
            </a:pPr>
            <a:r>
              <a:rPr lang="es" sz="3200" dirty="0"/>
              <a:t>FACTORES DE RIESGOS</a:t>
            </a:r>
            <a:endParaRPr dirty="0"/>
          </a:p>
        </p:txBody>
      </p:sp>
      <p:pic>
        <p:nvPicPr>
          <p:cNvPr id="332" name="Google Shape;332;p13" descr="Fingerprint outline"/>
          <p:cNvPicPr preferRelativeResize="0"/>
          <p:nvPr/>
        </p:nvPicPr>
        <p:blipFill rotWithShape="1">
          <a:blip r:embed="rId6">
            <a:alphaModFix/>
          </a:blip>
          <a:srcRect/>
          <a:stretch/>
        </p:blipFill>
        <p:spPr>
          <a:xfrm>
            <a:off x="633999" y="1573080"/>
            <a:ext cx="3722101" cy="3722101"/>
          </a:xfrm>
          <a:prstGeom prst="rect">
            <a:avLst/>
          </a:prstGeom>
          <a:noFill/>
          <a:ln>
            <a:noFill/>
          </a:ln>
        </p:spPr>
      </p:pic>
      <p:sp>
        <p:nvSpPr>
          <p:cNvPr id="333" name="Google Shape;333;p13"/>
          <p:cNvSpPr txBox="1">
            <a:spLocks noGrp="1"/>
          </p:cNvSpPr>
          <p:nvPr>
            <p:ph type="body" idx="1"/>
          </p:nvPr>
        </p:nvSpPr>
        <p:spPr>
          <a:xfrm>
            <a:off x="4992100" y="1066676"/>
            <a:ext cx="6859500" cy="5010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190"/>
              <a:buNone/>
            </a:pPr>
            <a:r>
              <a:rPr lang="es" sz="1400" dirty="0"/>
              <a:t>No existe una causa única del alcoholismo.  De hecho, hay docenas de factores de riesgo que intervienen en el desarrollo de una adicción al alcohol.  Estos factores de riesgo interactúan de forma diferente en cada individuo, lo que provoca trastornos por consumo de alcohol en algunos y en otros no. Siguiente hay algunos factores de riesgo:</a:t>
            </a:r>
            <a:endParaRPr sz="1400" b="0" i="0" dirty="0"/>
          </a:p>
          <a:p>
            <a:pPr marL="182880" lvl="0" indent="-182880" algn="l" rtl="0">
              <a:lnSpc>
                <a:spcPct val="90000"/>
              </a:lnSpc>
              <a:spcBef>
                <a:spcPts val="1200"/>
              </a:spcBef>
              <a:spcAft>
                <a:spcPts val="0"/>
              </a:spcAft>
              <a:buSzPts val="1190"/>
              <a:buChar char="▪"/>
            </a:pPr>
            <a:r>
              <a:rPr lang="es" sz="1400" b="1" dirty="0">
                <a:solidFill>
                  <a:schemeClr val="accent2"/>
                </a:solidFill>
              </a:rPr>
              <a:t>Factores Psicológicos (ejemplo): </a:t>
            </a:r>
            <a:r>
              <a:rPr lang="es" sz="1400" dirty="0"/>
              <a:t>Individuos quienes sufren de depresión, trastorno bipolar y ansiedad social son mucho más propensas a desarrollar alcoholismo. </a:t>
            </a:r>
            <a:endParaRPr dirty="0"/>
          </a:p>
          <a:p>
            <a:pPr marL="182880" lvl="0" indent="-182880" algn="l" rtl="0">
              <a:lnSpc>
                <a:spcPct val="90000"/>
              </a:lnSpc>
              <a:spcBef>
                <a:spcPts val="1200"/>
              </a:spcBef>
              <a:spcAft>
                <a:spcPts val="0"/>
              </a:spcAft>
              <a:buSzPts val="1190"/>
              <a:buChar char="▪"/>
            </a:pPr>
            <a:r>
              <a:rPr lang="es" sz="1400" b="1" dirty="0">
                <a:solidFill>
                  <a:schemeClr val="accent2"/>
                </a:solidFill>
              </a:rPr>
              <a:t>Factores de Personalidad (ejemplo): </a:t>
            </a:r>
            <a:r>
              <a:rPr lang="es" sz="1400" dirty="0"/>
              <a:t>Individuos que son más propensos a perseguir o despreciar el riesgo son más propensos a beber en exceso; Los que son menos inhibidos pueden beber más.</a:t>
            </a:r>
            <a:endParaRPr sz="1400" dirty="0"/>
          </a:p>
          <a:p>
            <a:pPr marL="182880" lvl="0" indent="-182880" algn="l" rtl="0">
              <a:lnSpc>
                <a:spcPct val="90000"/>
              </a:lnSpc>
              <a:spcBef>
                <a:spcPts val="1200"/>
              </a:spcBef>
              <a:spcAft>
                <a:spcPts val="0"/>
              </a:spcAft>
              <a:buSzPts val="1190"/>
              <a:buChar char="▪"/>
            </a:pPr>
            <a:r>
              <a:rPr lang="es" sz="1400" b="1" dirty="0">
                <a:solidFill>
                  <a:schemeClr val="accent2"/>
                </a:solidFill>
              </a:rPr>
              <a:t>Factores de Decisión Personal (ejemplo): </a:t>
            </a:r>
            <a:r>
              <a:rPr lang="es" sz="1400" dirty="0"/>
              <a:t>Alguien que ha decidido que nunca tomará una copa tiene menos probabilidades de no desarrollar el alcoholismo</a:t>
            </a:r>
            <a:endParaRPr sz="1400" dirty="0"/>
          </a:p>
          <a:p>
            <a:pPr marL="182880" lvl="0" indent="-182880" algn="l" rtl="0">
              <a:lnSpc>
                <a:spcPct val="90000"/>
              </a:lnSpc>
              <a:spcBef>
                <a:spcPts val="1200"/>
              </a:spcBef>
              <a:spcAft>
                <a:spcPts val="0"/>
              </a:spcAft>
              <a:buSzPts val="1190"/>
              <a:buChar char="▪"/>
            </a:pPr>
            <a:r>
              <a:rPr lang="es" sz="1400" b="1" dirty="0">
                <a:solidFill>
                  <a:schemeClr val="accent2"/>
                </a:solidFill>
              </a:rPr>
              <a:t>Factores del historial de consumo de alcohol (ejemplo): </a:t>
            </a:r>
            <a:r>
              <a:rPr lang="es" sz="1400" dirty="0"/>
              <a:t>Individuos con una larga historia de consumo de alcohol tienen más probabilidades de convertirse en alcohólicos que los que llevan poco tiempo bebiendo alcohol. </a:t>
            </a:r>
            <a:endParaRPr sz="1400" dirty="0"/>
          </a:p>
          <a:p>
            <a:pPr marL="182880" lvl="0" indent="-182880" algn="l" rtl="0">
              <a:lnSpc>
                <a:spcPct val="90000"/>
              </a:lnSpc>
              <a:spcBef>
                <a:spcPts val="1200"/>
              </a:spcBef>
              <a:spcAft>
                <a:spcPts val="0"/>
              </a:spcAft>
              <a:buSzPts val="1190"/>
              <a:buChar char="▪"/>
            </a:pPr>
            <a:r>
              <a:rPr lang="es" sz="1400" b="1" dirty="0">
                <a:solidFill>
                  <a:schemeClr val="accent2"/>
                </a:solidFill>
              </a:rPr>
              <a:t>Factores Genéticos (ejemplo): </a:t>
            </a:r>
            <a:r>
              <a:rPr lang="es" sz="1400" dirty="0"/>
              <a:t>Hijos biológicos de alcohólicos tienen mucha más probabilidades de convertirse en alcohólicos, tanto si son criados por alcohólicos como los que no son alcohólicos. </a:t>
            </a:r>
            <a:endParaRPr dirty="0"/>
          </a:p>
        </p:txBody>
      </p:sp>
      <p:grpSp>
        <p:nvGrpSpPr>
          <p:cNvPr id="334" name="Google Shape;334;p13"/>
          <p:cNvGrpSpPr/>
          <p:nvPr/>
        </p:nvGrpSpPr>
        <p:grpSpPr>
          <a:xfrm>
            <a:off x="11401725" y="6229681"/>
            <a:ext cx="457200" cy="457200"/>
            <a:chOff x="11361456" y="6195813"/>
            <a:chExt cx="548640" cy="548640"/>
          </a:xfrm>
        </p:grpSpPr>
        <p:sp>
          <p:nvSpPr>
            <p:cNvPr id="335" name="Google Shape;335;p13"/>
            <p:cNvSpPr/>
            <p:nvPr/>
          </p:nvSpPr>
          <p:spPr>
            <a:xfrm>
              <a:off x="11361456" y="6195813"/>
              <a:ext cx="548640" cy="548640"/>
            </a:xfrm>
            <a:prstGeom prst="ellipse">
              <a:avLst/>
            </a:prstGeom>
            <a:blipFill rotWithShape="1">
              <a:blip r:embed="rId7">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336" name="Google Shape;336;p13"/>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pic>
        <p:nvPicPr>
          <p:cNvPr id="2" name="Vocaroo 1otkqBFMc3gv">
            <a:hlinkClick r:id="" action="ppaction://media"/>
            <a:extLst>
              <a:ext uri="{FF2B5EF4-FFF2-40B4-BE49-F238E27FC236}">
                <a16:creationId xmlns:a16="http://schemas.microsoft.com/office/drawing/2014/main" id="{C5972481-4105-4A53-B6EB-4DE4C58D15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2054" y="6255706"/>
            <a:ext cx="517779" cy="5177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752"/>
    </mc:Choice>
    <mc:Fallback>
      <p:transition spd="slow" advTm="97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1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343" name="Google Shape;343;p14"/>
          <p:cNvSpPr txBox="1">
            <a:spLocks noGrp="1"/>
          </p:cNvSpPr>
          <p:nvPr>
            <p:ph type="title"/>
          </p:nvPr>
        </p:nvSpPr>
        <p:spPr>
          <a:xfrm>
            <a:off x="6532546" y="401980"/>
            <a:ext cx="4869179" cy="1062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Rockwell"/>
              <a:buNone/>
            </a:pPr>
            <a:r>
              <a:rPr lang="es" sz="3200" dirty="0">
                <a:solidFill>
                  <a:schemeClr val="dk1"/>
                </a:solidFill>
              </a:rPr>
              <a:t>SEÑALES Y SÍNTOMAS </a:t>
            </a:r>
            <a:endParaRPr dirty="0"/>
          </a:p>
        </p:txBody>
      </p:sp>
      <p:sp>
        <p:nvSpPr>
          <p:cNvPr id="344" name="Google Shape;344;p14"/>
          <p:cNvSpPr/>
          <p:nvPr/>
        </p:nvSpPr>
        <p:spPr>
          <a:xfrm>
            <a:off x="-9866" y="401980"/>
            <a:ext cx="6115733" cy="6456021"/>
          </a:xfrm>
          <a:custGeom>
            <a:avLst/>
            <a:gdLst/>
            <a:ahLst/>
            <a:cxnLst/>
            <a:rect l="l" t="t" r="r" b="b"/>
            <a:pathLst>
              <a:path w="6115733" h="6456021" extrusionOk="0">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solidFill>
            <a:srgbClr val="4E4A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345" name="Google Shape;345;p14" descr="Clipboard outline"/>
          <p:cNvPicPr preferRelativeResize="0"/>
          <p:nvPr/>
        </p:nvPicPr>
        <p:blipFill rotWithShape="1">
          <a:blip r:embed="rId5">
            <a:alphaModFix/>
          </a:blip>
          <a:srcRect/>
          <a:stretch/>
        </p:blipFill>
        <p:spPr>
          <a:xfrm>
            <a:off x="735275" y="2255301"/>
            <a:ext cx="3542527" cy="3542527"/>
          </a:xfrm>
          <a:prstGeom prst="rect">
            <a:avLst/>
          </a:prstGeom>
          <a:noFill/>
          <a:ln>
            <a:noFill/>
          </a:ln>
        </p:spPr>
      </p:pic>
      <p:sp>
        <p:nvSpPr>
          <p:cNvPr id="346" name="Google Shape;346;p14"/>
          <p:cNvSpPr txBox="1">
            <a:spLocks noGrp="1"/>
          </p:cNvSpPr>
          <p:nvPr>
            <p:ph type="body" idx="1"/>
          </p:nvPr>
        </p:nvSpPr>
        <p:spPr>
          <a:xfrm>
            <a:off x="6271875" y="1194375"/>
            <a:ext cx="5501100" cy="5492400"/>
          </a:xfrm>
          <a:prstGeom prst="rect">
            <a:avLst/>
          </a:prstGeom>
          <a:noFill/>
          <a:ln>
            <a:noFill/>
          </a:ln>
        </p:spPr>
        <p:txBody>
          <a:bodyPr spcFirstLastPara="1" wrap="square" lIns="91425" tIns="45700" rIns="91425" bIns="45700" anchor="t" anchorCtr="0">
            <a:noAutofit/>
          </a:bodyPr>
          <a:lstStyle/>
          <a:p>
            <a:pPr marL="0" lvl="0" indent="0" algn="l" rtl="0">
              <a:lnSpc>
                <a:spcPct val="170000"/>
              </a:lnSpc>
              <a:spcBef>
                <a:spcPts val="0"/>
              </a:spcBef>
              <a:spcAft>
                <a:spcPts val="0"/>
              </a:spcAft>
              <a:buSzPts val="1190"/>
              <a:buNone/>
            </a:pPr>
            <a:r>
              <a:rPr lang="es" sz="1400" dirty="0"/>
              <a:t>Señales y Síntomas del abuso de alcohol puede incluir:</a:t>
            </a:r>
            <a:endParaRPr dirty="0"/>
          </a:p>
          <a:p>
            <a:pPr marL="182880" lvl="0" indent="-182880" algn="l" rtl="0">
              <a:lnSpc>
                <a:spcPct val="170000"/>
              </a:lnSpc>
              <a:spcBef>
                <a:spcPts val="1600"/>
              </a:spcBef>
              <a:spcAft>
                <a:spcPts val="0"/>
              </a:spcAft>
              <a:buSzPts val="1190"/>
              <a:buFont typeface="Arial"/>
              <a:buChar char="•"/>
            </a:pPr>
            <a:r>
              <a:rPr lang="es" sz="1400" dirty="0"/>
              <a:t>Beber más de lo previsto</a:t>
            </a:r>
            <a:endParaRPr dirty="0"/>
          </a:p>
          <a:p>
            <a:pPr marL="182880" lvl="0" indent="-182880" algn="l" rtl="0">
              <a:lnSpc>
                <a:spcPct val="170000"/>
              </a:lnSpc>
              <a:spcBef>
                <a:spcPts val="0"/>
              </a:spcBef>
              <a:spcAft>
                <a:spcPts val="0"/>
              </a:spcAft>
              <a:buSzPts val="1190"/>
              <a:buFont typeface="Arial"/>
              <a:buChar char="•"/>
            </a:pPr>
            <a:r>
              <a:rPr lang="es" sz="1400" dirty="0"/>
              <a:t>Beber más a menudo</a:t>
            </a:r>
            <a:endParaRPr dirty="0"/>
          </a:p>
          <a:p>
            <a:pPr marL="182880" lvl="0" indent="-182880" algn="l" rtl="0">
              <a:lnSpc>
                <a:spcPct val="170000"/>
              </a:lnSpc>
              <a:spcBef>
                <a:spcPts val="0"/>
              </a:spcBef>
              <a:spcAft>
                <a:spcPts val="0"/>
              </a:spcAft>
              <a:buSzPts val="1190"/>
              <a:buFont typeface="Arial"/>
              <a:buChar char="•"/>
            </a:pPr>
            <a:r>
              <a:rPr lang="es" sz="1400" dirty="0"/>
              <a:t>Beber a primera hora del dia</a:t>
            </a:r>
            <a:endParaRPr dirty="0"/>
          </a:p>
          <a:p>
            <a:pPr marL="182880" lvl="0" indent="-182880" algn="l" rtl="0">
              <a:lnSpc>
                <a:spcPct val="170000"/>
              </a:lnSpc>
              <a:spcBef>
                <a:spcPts val="0"/>
              </a:spcBef>
              <a:spcAft>
                <a:spcPts val="0"/>
              </a:spcAft>
              <a:buSzPts val="1190"/>
              <a:buFont typeface="Arial"/>
              <a:buChar char="•"/>
            </a:pPr>
            <a:r>
              <a:rPr lang="es" sz="1400" dirty="0"/>
              <a:t>Sentirse a la defensiva sobre su forma de beber</a:t>
            </a:r>
            <a:endParaRPr dirty="0"/>
          </a:p>
          <a:p>
            <a:pPr marL="182880" lvl="0" indent="-182880" algn="l" rtl="0">
              <a:lnSpc>
                <a:spcPct val="170000"/>
              </a:lnSpc>
              <a:spcBef>
                <a:spcPts val="0"/>
              </a:spcBef>
              <a:spcAft>
                <a:spcPts val="0"/>
              </a:spcAft>
              <a:buSzPts val="1190"/>
              <a:buFont typeface="Arial"/>
              <a:buChar char="•"/>
            </a:pPr>
            <a:r>
              <a:rPr lang="es" sz="1400" dirty="0"/>
              <a:t>No ser capaz de frenar o dejar de beber</a:t>
            </a:r>
            <a:endParaRPr dirty="0"/>
          </a:p>
          <a:p>
            <a:pPr marL="182880" lvl="0" indent="-182880" algn="l" rtl="0">
              <a:lnSpc>
                <a:spcPct val="170000"/>
              </a:lnSpc>
              <a:spcBef>
                <a:spcPts val="0"/>
              </a:spcBef>
              <a:spcAft>
                <a:spcPts val="0"/>
              </a:spcAft>
              <a:buSzPts val="1190"/>
              <a:buFont typeface="Arial"/>
              <a:buChar char="•"/>
            </a:pPr>
            <a:r>
              <a:rPr lang="es" sz="1400" dirty="0"/>
              <a:t>Necesitar más alcohol para conseguir el mismo efecto</a:t>
            </a:r>
            <a:endParaRPr dirty="0"/>
          </a:p>
          <a:p>
            <a:pPr marL="182880" lvl="0" indent="-182880" algn="l" rtl="0">
              <a:lnSpc>
                <a:spcPct val="100000"/>
              </a:lnSpc>
              <a:spcBef>
                <a:spcPts val="0"/>
              </a:spcBef>
              <a:spcAft>
                <a:spcPts val="0"/>
              </a:spcAft>
              <a:buSzPts val="1190"/>
              <a:buFont typeface="Arial"/>
              <a:buChar char="•"/>
            </a:pPr>
            <a:r>
              <a:rPr lang="es" sz="1400" dirty="0"/>
              <a:t>Dejar de hacer/participar en actividades que le gustan para pasar el tiempo bebiendo</a:t>
            </a:r>
            <a:endParaRPr sz="1400" dirty="0"/>
          </a:p>
          <a:p>
            <a:pPr marL="182880" lvl="0" indent="0" algn="l" rtl="0">
              <a:lnSpc>
                <a:spcPct val="100000"/>
              </a:lnSpc>
              <a:spcBef>
                <a:spcPts val="0"/>
              </a:spcBef>
              <a:spcAft>
                <a:spcPts val="0"/>
              </a:spcAft>
              <a:buNone/>
            </a:pPr>
            <a:endParaRPr sz="1400" dirty="0"/>
          </a:p>
          <a:p>
            <a:pPr marL="182880" lvl="0" indent="-182880" algn="l" rtl="0">
              <a:lnSpc>
                <a:spcPct val="100000"/>
              </a:lnSpc>
              <a:spcBef>
                <a:spcPts val="0"/>
              </a:spcBef>
              <a:spcAft>
                <a:spcPts val="0"/>
              </a:spcAft>
              <a:buSzPts val="1190"/>
              <a:buFont typeface="Arial"/>
              <a:buChar char="•"/>
            </a:pPr>
            <a:r>
              <a:rPr lang="es" sz="1400" dirty="0"/>
              <a:t>Sentirse tembloroso, débil o con náuseas cuando no he bebido durante un tiempo</a:t>
            </a:r>
            <a:endParaRPr sz="1400" dirty="0"/>
          </a:p>
          <a:p>
            <a:pPr marL="182880" lvl="0" indent="0" algn="l" rtl="0">
              <a:lnSpc>
                <a:spcPct val="100000"/>
              </a:lnSpc>
              <a:spcBef>
                <a:spcPts val="0"/>
              </a:spcBef>
              <a:spcAft>
                <a:spcPts val="0"/>
              </a:spcAft>
              <a:buNone/>
            </a:pPr>
            <a:endParaRPr sz="1400" dirty="0"/>
          </a:p>
          <a:p>
            <a:pPr marL="182880" lvl="0" indent="-182880" algn="l" rtl="0">
              <a:lnSpc>
                <a:spcPct val="170000"/>
              </a:lnSpc>
              <a:spcBef>
                <a:spcPts val="0"/>
              </a:spcBef>
              <a:spcAft>
                <a:spcPts val="0"/>
              </a:spcAft>
              <a:buSzPts val="1190"/>
              <a:buFont typeface="Arial"/>
              <a:buChar char="•"/>
            </a:pPr>
            <a:r>
              <a:rPr lang="es" sz="1400" dirty="0"/>
              <a:t>Participar en actividades peligrosas cuando se bebe</a:t>
            </a:r>
            <a:endParaRPr dirty="0"/>
          </a:p>
          <a:p>
            <a:pPr marL="182880" lvl="0" indent="-182880" algn="l" rtl="0">
              <a:lnSpc>
                <a:spcPct val="170000"/>
              </a:lnSpc>
              <a:spcBef>
                <a:spcPts val="0"/>
              </a:spcBef>
              <a:spcAft>
                <a:spcPts val="0"/>
              </a:spcAft>
              <a:buSzPts val="1190"/>
              <a:buFont typeface="Arial"/>
              <a:buChar char="•"/>
            </a:pPr>
            <a:r>
              <a:rPr lang="es" sz="1400" dirty="0"/>
              <a:t>Tener “lagunas mentales” después de beber</a:t>
            </a:r>
            <a:endParaRPr dirty="0"/>
          </a:p>
          <a:p>
            <a:pPr marL="182880" lvl="0" indent="-107315" algn="l" rtl="0">
              <a:lnSpc>
                <a:spcPct val="90000"/>
              </a:lnSpc>
              <a:spcBef>
                <a:spcPts val="2800"/>
              </a:spcBef>
              <a:spcAft>
                <a:spcPts val="0"/>
              </a:spcAft>
              <a:buSzPts val="1190"/>
              <a:buNone/>
            </a:pPr>
            <a:endParaRPr sz="1400" dirty="0"/>
          </a:p>
        </p:txBody>
      </p:sp>
      <p:grpSp>
        <p:nvGrpSpPr>
          <p:cNvPr id="347" name="Google Shape;347;p14"/>
          <p:cNvGrpSpPr/>
          <p:nvPr/>
        </p:nvGrpSpPr>
        <p:grpSpPr>
          <a:xfrm>
            <a:off x="11401725" y="6229681"/>
            <a:ext cx="457200" cy="457200"/>
            <a:chOff x="11361456" y="6195813"/>
            <a:chExt cx="548640" cy="548640"/>
          </a:xfrm>
        </p:grpSpPr>
        <p:sp>
          <p:nvSpPr>
            <p:cNvPr id="348" name="Google Shape;348;p14"/>
            <p:cNvSpPr/>
            <p:nvPr/>
          </p:nvSpPr>
          <p:spPr>
            <a:xfrm>
              <a:off x="11361456" y="6195813"/>
              <a:ext cx="548640" cy="548640"/>
            </a:xfrm>
            <a:prstGeom prst="ellipse">
              <a:avLst/>
            </a:prstGeom>
            <a:blipFill rotWithShape="1">
              <a:blip r:embed="rId6">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Vocaroo 1lc50aSHO2HH">
            <a:hlinkClick r:id="" action="ppaction://media"/>
            <a:extLst>
              <a:ext uri="{FF2B5EF4-FFF2-40B4-BE49-F238E27FC236}">
                <a16:creationId xmlns:a16="http://schemas.microsoft.com/office/drawing/2014/main" id="{07F937B1-D263-4D27-9CAE-BAD52F5AF5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12275" y="6382079"/>
            <a:ext cx="457201" cy="457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016"/>
    </mc:Choice>
    <mc:Fallback>
      <p:transition spd="slow" advTm="53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sp>
        <p:nvSpPr>
          <p:cNvPr id="355" name="Google Shape;355;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356" name="Google Shape;356;p15"/>
          <p:cNvSpPr txBox="1">
            <a:spLocks noGrp="1"/>
          </p:cNvSpPr>
          <p:nvPr>
            <p:ph type="title"/>
          </p:nvPr>
        </p:nvSpPr>
        <p:spPr>
          <a:xfrm>
            <a:off x="5848351" y="401975"/>
            <a:ext cx="5373000" cy="1518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Rockwell"/>
              <a:buNone/>
            </a:pPr>
            <a:r>
              <a:rPr lang="es" sz="3200" dirty="0">
                <a:solidFill>
                  <a:schemeClr val="dk1"/>
                </a:solidFill>
              </a:rPr>
              <a:t>TRATAMIENTO(S) Y PREVENCIÓN(ES)</a:t>
            </a:r>
            <a:endParaRPr sz="3200" dirty="0">
              <a:solidFill>
                <a:schemeClr val="dk1"/>
              </a:solidFill>
            </a:endParaRPr>
          </a:p>
        </p:txBody>
      </p:sp>
      <p:sp>
        <p:nvSpPr>
          <p:cNvPr id="357" name="Google Shape;357;p15"/>
          <p:cNvSpPr/>
          <p:nvPr/>
        </p:nvSpPr>
        <p:spPr>
          <a:xfrm>
            <a:off x="-9866" y="401980"/>
            <a:ext cx="6115733" cy="6456021"/>
          </a:xfrm>
          <a:custGeom>
            <a:avLst/>
            <a:gdLst/>
            <a:ahLst/>
            <a:cxnLst/>
            <a:rect l="l" t="t" r="r" b="b"/>
            <a:pathLst>
              <a:path w="6115733" h="6456021" extrusionOk="0">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solidFill>
            <a:srgbClr val="4E4A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358" name="Google Shape;358;p15" descr="Text&#10;&#10;Description automatically generated with low confidence"/>
          <p:cNvPicPr preferRelativeResize="0"/>
          <p:nvPr/>
        </p:nvPicPr>
        <p:blipFill rotWithShape="1">
          <a:blip r:embed="rId5">
            <a:alphaModFix/>
          </a:blip>
          <a:srcRect/>
          <a:stretch/>
        </p:blipFill>
        <p:spPr>
          <a:xfrm>
            <a:off x="1181307" y="1979875"/>
            <a:ext cx="2650463" cy="4093379"/>
          </a:xfrm>
          <a:prstGeom prst="rect">
            <a:avLst/>
          </a:prstGeom>
          <a:noFill/>
          <a:ln>
            <a:noFill/>
          </a:ln>
        </p:spPr>
      </p:pic>
      <p:sp>
        <p:nvSpPr>
          <p:cNvPr id="359" name="Google Shape;359;p15"/>
          <p:cNvSpPr txBox="1">
            <a:spLocks noGrp="1"/>
          </p:cNvSpPr>
          <p:nvPr>
            <p:ph type="body" idx="1"/>
          </p:nvPr>
        </p:nvSpPr>
        <p:spPr>
          <a:xfrm>
            <a:off x="6683375" y="1979875"/>
            <a:ext cx="5036100" cy="4278900"/>
          </a:xfrm>
          <a:prstGeom prst="rect">
            <a:avLst/>
          </a:prstGeom>
          <a:noFill/>
          <a:ln>
            <a:noFill/>
          </a:ln>
        </p:spPr>
        <p:txBody>
          <a:bodyPr spcFirstLastPara="1" wrap="square" lIns="91425" tIns="45700" rIns="91425" bIns="45700" anchor="t" anchorCtr="0">
            <a:noAutofit/>
          </a:bodyPr>
          <a:lstStyle/>
          <a:p>
            <a:pPr marL="0" lvl="0" indent="0" algn="l" rtl="0">
              <a:lnSpc>
                <a:spcPct val="170000"/>
              </a:lnSpc>
              <a:spcBef>
                <a:spcPts val="0"/>
              </a:spcBef>
              <a:spcAft>
                <a:spcPts val="0"/>
              </a:spcAft>
              <a:buSzPts val="1190"/>
              <a:buNone/>
            </a:pPr>
            <a:r>
              <a:rPr lang="es" sz="1400" dirty="0"/>
              <a:t>Tome estos pasos para reducir el riesgo mientras bebe: </a:t>
            </a:r>
            <a:endParaRPr sz="1400" dirty="0"/>
          </a:p>
          <a:p>
            <a:pPr marL="0" lvl="0" indent="0" algn="l" rtl="0">
              <a:lnSpc>
                <a:spcPct val="115000"/>
              </a:lnSpc>
              <a:spcBef>
                <a:spcPts val="0"/>
              </a:spcBef>
              <a:spcAft>
                <a:spcPts val="0"/>
              </a:spcAft>
              <a:buSzPts val="1190"/>
              <a:buNone/>
            </a:pPr>
            <a:endParaRPr sz="1400" dirty="0"/>
          </a:p>
          <a:p>
            <a:pPr marL="285750" indent="-285750">
              <a:lnSpc>
                <a:spcPct val="170000"/>
              </a:lnSpc>
              <a:spcBef>
                <a:spcPts val="0"/>
              </a:spcBef>
              <a:buSzPts val="1190"/>
            </a:pPr>
            <a:r>
              <a:rPr lang="es" sz="1400" dirty="0"/>
              <a:t>Limite la cantidad que toma de una vez.  Si bebe, los expertos recomiendan una medida de no más de una bebida al día para las mujeres y dos para los hombres.</a:t>
            </a:r>
            <a:endParaRPr sz="1400" dirty="0"/>
          </a:p>
          <a:p>
            <a:pPr marL="285750" indent="-285750">
              <a:lnSpc>
                <a:spcPct val="170000"/>
              </a:lnSpc>
              <a:spcBef>
                <a:spcPts val="0"/>
              </a:spcBef>
              <a:buSzPts val="1190"/>
            </a:pPr>
            <a:r>
              <a:rPr lang="es" sz="1400" dirty="0"/>
              <a:t>Beba más despacio</a:t>
            </a:r>
            <a:r>
              <a:rPr lang="es" sz="1400" b="0" i="0" u="none" strike="noStrike" dirty="0"/>
              <a:t>.</a:t>
            </a:r>
            <a:endParaRPr sz="1400" b="0" i="0" u="none" strike="noStrike" dirty="0"/>
          </a:p>
          <a:p>
            <a:pPr marL="285750" indent="-285750">
              <a:lnSpc>
                <a:spcPct val="170000"/>
              </a:lnSpc>
              <a:spcBef>
                <a:spcPts val="0"/>
              </a:spcBef>
              <a:buSzPts val="1400"/>
            </a:pPr>
            <a:r>
              <a:rPr lang="es" sz="1400" dirty="0"/>
              <a:t>Coma algo mientras bebe.</a:t>
            </a:r>
            <a:endParaRPr sz="1400" dirty="0"/>
          </a:p>
          <a:p>
            <a:pPr marL="285750" indent="-285750">
              <a:lnSpc>
                <a:spcPct val="100000"/>
              </a:lnSpc>
              <a:spcBef>
                <a:spcPts val="0"/>
              </a:spcBef>
              <a:buSzPts val="1190"/>
            </a:pPr>
            <a:r>
              <a:rPr lang="es" sz="1400" b="0" i="0" u="none" strike="noStrike" dirty="0"/>
              <a:t>Altern</a:t>
            </a:r>
            <a:r>
              <a:rPr lang="es" sz="1400" dirty="0"/>
              <a:t>e las bebidas alcohólicas</a:t>
            </a:r>
            <a:r>
              <a:rPr lang="es" sz="1400" b="0" i="0" u="none" strike="noStrike" dirty="0"/>
              <a:t> con las no </a:t>
            </a:r>
            <a:r>
              <a:rPr lang="es" sz="1400" dirty="0"/>
              <a:t>alcohólicas</a:t>
            </a:r>
            <a:r>
              <a:rPr lang="es" sz="1400" b="0" i="0" u="none" strike="noStrike" dirty="0"/>
              <a:t>. </a:t>
            </a:r>
            <a:r>
              <a:rPr lang="es" sz="1400" dirty="0"/>
              <a:t>Lo mejor es el agua.</a:t>
            </a:r>
            <a:r>
              <a:rPr lang="es" sz="1400" b="0" i="0" u="none" strike="noStrike" dirty="0"/>
              <a:t> </a:t>
            </a:r>
            <a:endParaRPr sz="1400" b="0" i="0" u="none" strike="noStrike" dirty="0"/>
          </a:p>
          <a:p>
            <a:pPr marL="468630" indent="-285750">
              <a:lnSpc>
                <a:spcPct val="100000"/>
              </a:lnSpc>
              <a:spcBef>
                <a:spcPts val="0"/>
              </a:spcBef>
            </a:pPr>
            <a:endParaRPr sz="1400" dirty="0"/>
          </a:p>
          <a:p>
            <a:pPr marL="285750" indent="-285750">
              <a:lnSpc>
                <a:spcPct val="100000"/>
              </a:lnSpc>
              <a:spcBef>
                <a:spcPts val="0"/>
              </a:spcBef>
              <a:buSzPts val="1190"/>
            </a:pPr>
            <a:r>
              <a:rPr lang="es" sz="1400" dirty="0"/>
              <a:t>Organice un plan.  Beba con personas de confianza y tenga un plan para llegar a casa de forma segura.</a:t>
            </a:r>
            <a:endParaRPr sz="1400" b="0" i="0" u="none" strike="noStrike" dirty="0"/>
          </a:p>
        </p:txBody>
      </p:sp>
      <p:grpSp>
        <p:nvGrpSpPr>
          <p:cNvPr id="360" name="Google Shape;360;p15"/>
          <p:cNvGrpSpPr/>
          <p:nvPr/>
        </p:nvGrpSpPr>
        <p:grpSpPr>
          <a:xfrm>
            <a:off x="11401725" y="6229681"/>
            <a:ext cx="457200" cy="457200"/>
            <a:chOff x="11361456" y="6195813"/>
            <a:chExt cx="548640" cy="548640"/>
          </a:xfrm>
        </p:grpSpPr>
        <p:sp>
          <p:nvSpPr>
            <p:cNvPr id="361" name="Google Shape;361;p15"/>
            <p:cNvSpPr/>
            <p:nvPr/>
          </p:nvSpPr>
          <p:spPr>
            <a:xfrm>
              <a:off x="11361456" y="6195813"/>
              <a:ext cx="548640" cy="548640"/>
            </a:xfrm>
            <a:prstGeom prst="ellipse">
              <a:avLst/>
            </a:prstGeom>
            <a:blipFill rotWithShape="1">
              <a:blip r:embed="rId6">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5"/>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Vocaroo 1aiOzxEo3YVH">
            <a:hlinkClick r:id="" action="ppaction://media"/>
            <a:extLst>
              <a:ext uri="{FF2B5EF4-FFF2-40B4-BE49-F238E27FC236}">
                <a16:creationId xmlns:a16="http://schemas.microsoft.com/office/drawing/2014/main" id="{EA642080-A822-4C88-8A24-68B186B0ED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40079" y="6256909"/>
            <a:ext cx="600351" cy="6003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888"/>
    </mc:Choice>
    <mc:Fallback>
      <p:transition spd="slow" advTm="39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68" name="Google Shape;368;p16"/>
          <p:cNvSpPr txBox="1">
            <a:spLocks noGrp="1"/>
          </p:cNvSpPr>
          <p:nvPr>
            <p:ph type="title"/>
          </p:nvPr>
        </p:nvSpPr>
        <p:spPr>
          <a:xfrm>
            <a:off x="1309900" y="428625"/>
            <a:ext cx="5762400" cy="1088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Font typeface="Rockwell"/>
              <a:buNone/>
            </a:pPr>
            <a:r>
              <a:rPr lang="es" sz="3200" dirty="0"/>
              <a:t>¿QUE ES EL COVID-19?</a:t>
            </a:r>
            <a:endParaRPr dirty="0"/>
          </a:p>
        </p:txBody>
      </p:sp>
      <p:sp>
        <p:nvSpPr>
          <p:cNvPr id="369" name="Google Shape;369;p16"/>
          <p:cNvSpPr txBox="1">
            <a:spLocks noGrp="1"/>
          </p:cNvSpPr>
          <p:nvPr>
            <p:ph type="body" idx="1"/>
          </p:nvPr>
        </p:nvSpPr>
        <p:spPr>
          <a:xfrm>
            <a:off x="634000" y="2121408"/>
            <a:ext cx="7495874" cy="4050792"/>
          </a:xfrm>
          <a:prstGeom prst="rect">
            <a:avLst/>
          </a:prstGeom>
          <a:noFill/>
          <a:ln>
            <a:noFill/>
          </a:ln>
        </p:spPr>
        <p:txBody>
          <a:bodyPr spcFirstLastPara="1" wrap="square" lIns="91425" tIns="45700" rIns="91425" bIns="45700" anchor="t" anchorCtr="0">
            <a:normAutofit lnSpcReduction="10000"/>
          </a:bodyPr>
          <a:lstStyle/>
          <a:p>
            <a:pPr marL="182880" lvl="0" indent="-182880" algn="l" rtl="0">
              <a:lnSpc>
                <a:spcPct val="90000"/>
              </a:lnSpc>
              <a:spcBef>
                <a:spcPts val="0"/>
              </a:spcBef>
              <a:spcAft>
                <a:spcPts val="0"/>
              </a:spcAft>
              <a:buSzPts val="1190"/>
              <a:buChar char="▪"/>
            </a:pPr>
            <a:r>
              <a:rPr lang="es" sz="1400" dirty="0"/>
              <a:t>El </a:t>
            </a:r>
            <a:r>
              <a:rPr lang="es" sz="1400" b="0" i="0" dirty="0"/>
              <a:t>COVID-19 es un</a:t>
            </a:r>
            <a:r>
              <a:rPr lang="es" sz="1400" dirty="0"/>
              <a:t>a enfermedad causada por un virus llamado SARS-CoV-2.  La mayoría de las personas con COVID-19 tienen síntomas leves, pero algunas pueden enfermarse gravemente.  Aunque la mayoría de las personas con COVID-19 mejoran a las pocas semanas de la enfermedad, algunas personas experimentan afecciones posteriores a la COVID-19.</a:t>
            </a:r>
            <a:endParaRPr sz="1400" b="1" i="0" dirty="0"/>
          </a:p>
          <a:p>
            <a:pPr marL="182880" lvl="0" indent="-182880" algn="l" rtl="0">
              <a:lnSpc>
                <a:spcPct val="90000"/>
              </a:lnSpc>
              <a:spcBef>
                <a:spcPts val="1200"/>
              </a:spcBef>
              <a:spcAft>
                <a:spcPts val="0"/>
              </a:spcAft>
              <a:buSzPts val="1190"/>
              <a:buChar char="▪"/>
            </a:pPr>
            <a:r>
              <a:rPr lang="es" sz="1400" b="1" dirty="0"/>
              <a:t>Las afecciones posteriores al </a:t>
            </a:r>
            <a:r>
              <a:rPr lang="es" sz="1400" b="1" i="0" dirty="0"/>
              <a:t>COVID-19 </a:t>
            </a:r>
            <a:r>
              <a:rPr lang="es" sz="1400" b="1" dirty="0"/>
              <a:t>pueden</a:t>
            </a:r>
            <a:r>
              <a:rPr lang="es" sz="1400" dirty="0"/>
              <a:t> incluir una amplia gama de problemas de salud nuevos, recurrentes y/o continuos.  Las personas pueden experimentar más de cuatro (4) semanas de síntomas después de haberse infectado por primera vez con el virus.</a:t>
            </a:r>
            <a:r>
              <a:rPr lang="es" sz="1400" b="1" i="0" dirty="0"/>
              <a:t> </a:t>
            </a:r>
            <a:endParaRPr sz="1400" b="1" i="0" dirty="0"/>
          </a:p>
          <a:p>
            <a:pPr marL="0" lvl="0" indent="0" algn="l" rtl="0">
              <a:lnSpc>
                <a:spcPct val="90000"/>
              </a:lnSpc>
              <a:spcBef>
                <a:spcPts val="1200"/>
              </a:spcBef>
              <a:spcAft>
                <a:spcPts val="0"/>
              </a:spcAft>
              <a:buSzPts val="1190"/>
              <a:buNone/>
            </a:pPr>
            <a:r>
              <a:rPr lang="es" sz="1400" b="1" i="0" dirty="0"/>
              <a:t>COVID-19</a:t>
            </a:r>
            <a:r>
              <a:rPr lang="es" sz="1400" b="0" i="0" dirty="0"/>
              <a:t> se propaga de tres (3) maneras principales:</a:t>
            </a:r>
            <a:endParaRPr dirty="0"/>
          </a:p>
          <a:p>
            <a:pPr marL="182880" lvl="0" indent="-182880" algn="l" rtl="0">
              <a:lnSpc>
                <a:spcPct val="90000"/>
              </a:lnSpc>
              <a:spcBef>
                <a:spcPts val="1200"/>
              </a:spcBef>
              <a:spcAft>
                <a:spcPts val="0"/>
              </a:spcAft>
              <a:buSzPts val="1190"/>
              <a:buChar char="▪"/>
            </a:pPr>
            <a:r>
              <a:rPr lang="es" sz="1400" dirty="0"/>
              <a:t>Respire el aire cuando está cerca de una persona infectada que exhala pequeñas gotas y partículas que contienen el virus.</a:t>
            </a:r>
            <a:endParaRPr dirty="0"/>
          </a:p>
          <a:p>
            <a:pPr marL="182880" lvl="0" indent="-182880" algn="l" rtl="0">
              <a:lnSpc>
                <a:spcPct val="90000"/>
              </a:lnSpc>
              <a:spcBef>
                <a:spcPts val="1200"/>
              </a:spcBef>
              <a:spcAft>
                <a:spcPts val="0"/>
              </a:spcAft>
              <a:buSzPts val="1190"/>
              <a:buChar char="▪"/>
            </a:pPr>
            <a:r>
              <a:rPr lang="es" sz="1400" dirty="0"/>
              <a:t>El respirar estas pequeñas gotitas y partículas que contienen el virus y caigan en los ojos, la nariz y/o la boca, especialmente a través de salpicaduras y rociados como la tos o el estornudo. </a:t>
            </a:r>
            <a:endParaRPr dirty="0"/>
          </a:p>
          <a:p>
            <a:pPr marL="182880" lvl="0" indent="-182880" algn="l" rtl="0">
              <a:lnSpc>
                <a:spcPct val="90000"/>
              </a:lnSpc>
              <a:spcBef>
                <a:spcPts val="1200"/>
              </a:spcBef>
              <a:spcAft>
                <a:spcPts val="0"/>
              </a:spcAft>
              <a:buSzPts val="1190"/>
              <a:buChar char="▪"/>
            </a:pPr>
            <a:r>
              <a:rPr lang="es" sz="1400" b="0" i="0" dirty="0"/>
              <a:t>Tocar los ojos, la nariz o la boca con manos que tienen el virus.</a:t>
            </a:r>
            <a:endParaRPr sz="1600" dirty="0"/>
          </a:p>
        </p:txBody>
      </p:sp>
      <p:pic>
        <p:nvPicPr>
          <p:cNvPr id="370" name="Google Shape;370;p16" descr="Fever outline"/>
          <p:cNvPicPr preferRelativeResize="0"/>
          <p:nvPr/>
        </p:nvPicPr>
        <p:blipFill rotWithShape="1">
          <a:blip r:embed="rId5">
            <a:alphaModFix/>
          </a:blip>
          <a:srcRect/>
          <a:stretch/>
        </p:blipFill>
        <p:spPr>
          <a:xfrm>
            <a:off x="8710090" y="640080"/>
            <a:ext cx="2605194" cy="2605194"/>
          </a:xfrm>
          <a:prstGeom prst="rect">
            <a:avLst/>
          </a:prstGeom>
          <a:noFill/>
          <a:ln>
            <a:noFill/>
          </a:ln>
        </p:spPr>
      </p:pic>
      <p:pic>
        <p:nvPicPr>
          <p:cNvPr id="371" name="Google Shape;371;p16" descr="Cough outline"/>
          <p:cNvPicPr preferRelativeResize="0"/>
          <p:nvPr/>
        </p:nvPicPr>
        <p:blipFill rotWithShape="1">
          <a:blip r:embed="rId6">
            <a:alphaModFix/>
          </a:blip>
          <a:srcRect/>
          <a:stretch/>
        </p:blipFill>
        <p:spPr>
          <a:xfrm flipH="1">
            <a:off x="8710090" y="3423830"/>
            <a:ext cx="2605194" cy="2605194"/>
          </a:xfrm>
          <a:prstGeom prst="rect">
            <a:avLst/>
          </a:prstGeom>
          <a:noFill/>
          <a:ln>
            <a:noFill/>
          </a:ln>
        </p:spPr>
      </p:pic>
      <p:pic>
        <p:nvPicPr>
          <p:cNvPr id="2" name="Vocaroo 111Z9Eker0Fv">
            <a:hlinkClick r:id="" action="ppaction://media"/>
            <a:extLst>
              <a:ext uri="{FF2B5EF4-FFF2-40B4-BE49-F238E27FC236}">
                <a16:creationId xmlns:a16="http://schemas.microsoft.com/office/drawing/2014/main" id="{28BC04FB-331C-4742-B0C9-D36654787D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7951" y="6316824"/>
            <a:ext cx="541176" cy="5411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1024"/>
    </mc:Choice>
    <mc:Fallback>
      <p:transition spd="slow" advTm="81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7"/>
        <p:cNvGrpSpPr/>
        <p:nvPr/>
      </p:nvGrpSpPr>
      <p:grpSpPr>
        <a:xfrm>
          <a:off x="0" y="0"/>
          <a:ext cx="0" cy="0"/>
          <a:chOff x="0" y="0"/>
          <a:chExt cx="0" cy="0"/>
        </a:xfrm>
      </p:grpSpPr>
      <p:sp>
        <p:nvSpPr>
          <p:cNvPr id="378" name="Google Shape;378;p17"/>
          <p:cNvSpPr txBox="1">
            <a:spLocks noGrp="1"/>
          </p:cNvSpPr>
          <p:nvPr>
            <p:ph type="title"/>
          </p:nvPr>
        </p:nvSpPr>
        <p:spPr>
          <a:xfrm>
            <a:off x="321887" y="476753"/>
            <a:ext cx="5478412" cy="1637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ct val="100000"/>
              <a:buFont typeface="Rockwell"/>
              <a:buNone/>
            </a:pPr>
            <a:r>
              <a:rPr lang="es" sz="3200" dirty="0"/>
              <a:t>¿POR QUÉ ES IMPORTANTE ENTENDER EL COVID-19?</a:t>
            </a:r>
            <a:endParaRPr sz="3200" dirty="0"/>
          </a:p>
        </p:txBody>
      </p:sp>
      <p:sp>
        <p:nvSpPr>
          <p:cNvPr id="379" name="Google Shape;379;p17"/>
          <p:cNvSpPr txBox="1">
            <a:spLocks noGrp="1"/>
          </p:cNvSpPr>
          <p:nvPr>
            <p:ph type="body" idx="1"/>
          </p:nvPr>
        </p:nvSpPr>
        <p:spPr>
          <a:xfrm>
            <a:off x="1069848" y="2578608"/>
            <a:ext cx="4730451" cy="3593592"/>
          </a:xfrm>
          <a:prstGeom prst="rect">
            <a:avLst/>
          </a:prstGeom>
          <a:noFill/>
          <a:ln>
            <a:noFill/>
          </a:ln>
        </p:spPr>
        <p:txBody>
          <a:bodyPr spcFirstLastPara="1" wrap="square" lIns="91425" tIns="45700" rIns="91425" bIns="45700" anchor="t" anchorCtr="0">
            <a:normAutofit/>
          </a:bodyPr>
          <a:lstStyle/>
          <a:p>
            <a:pPr marL="182880" lvl="0" indent="-182880" algn="l" rtl="0">
              <a:lnSpc>
                <a:spcPct val="90000"/>
              </a:lnSpc>
              <a:spcBef>
                <a:spcPts val="0"/>
              </a:spcBef>
              <a:spcAft>
                <a:spcPts val="0"/>
              </a:spcAft>
              <a:buSzPts val="1190"/>
              <a:buFont typeface="Arial"/>
              <a:buChar char="•"/>
            </a:pPr>
            <a:r>
              <a:rPr lang="es" sz="1400" dirty="0"/>
              <a:t>COVID-19 es un problema de salud pública e importante porque es una enfermedad infecciosa que se propaga rápidamente. </a:t>
            </a:r>
            <a:endParaRPr dirty="0"/>
          </a:p>
          <a:p>
            <a:pPr marL="182880" lvl="0" indent="-182880" algn="l" rtl="0">
              <a:lnSpc>
                <a:spcPct val="90000"/>
              </a:lnSpc>
              <a:spcBef>
                <a:spcPts val="1200"/>
              </a:spcBef>
              <a:spcAft>
                <a:spcPts val="0"/>
              </a:spcAft>
              <a:buSzPts val="1190"/>
              <a:buFont typeface="Arial"/>
              <a:buChar char="•"/>
            </a:pPr>
            <a:r>
              <a:rPr lang="es" sz="1400" dirty="0">
                <a:solidFill>
                  <a:srgbClr val="000000"/>
                </a:solidFill>
              </a:rPr>
              <a:t>Según el Centro de Control y Prevención de Enfermedades, el consumo de alcohol no protege del COVID-19</a:t>
            </a:r>
            <a:endParaRPr sz="1400" dirty="0">
              <a:solidFill>
                <a:srgbClr val="000000"/>
              </a:solidFill>
            </a:endParaRPr>
          </a:p>
          <a:p>
            <a:pPr marL="182880" lvl="0" indent="-182880" algn="l" rtl="0">
              <a:lnSpc>
                <a:spcPct val="90000"/>
              </a:lnSpc>
              <a:spcBef>
                <a:spcPts val="1200"/>
              </a:spcBef>
              <a:spcAft>
                <a:spcPts val="0"/>
              </a:spcAft>
              <a:buSzPts val="1190"/>
              <a:buFont typeface="Arial"/>
              <a:buChar char="•"/>
            </a:pPr>
            <a:r>
              <a:rPr lang="es" sz="1400" dirty="0">
                <a:solidFill>
                  <a:srgbClr val="000000"/>
                </a:solidFill>
              </a:rPr>
              <a:t>El consumir alcohol debilita la capacidad del organismo que combate las infecciones, lo que aumenta el riesgo de complicaciones y dificultades en la mejoría de los casos de enfermedad.  </a:t>
            </a:r>
            <a:endParaRPr sz="1400" dirty="0">
              <a:solidFill>
                <a:srgbClr val="000000"/>
              </a:solidFill>
            </a:endParaRPr>
          </a:p>
          <a:p>
            <a:pPr marL="182880" lvl="0" indent="-182880" algn="l" rtl="0">
              <a:lnSpc>
                <a:spcPct val="90000"/>
              </a:lnSpc>
              <a:spcBef>
                <a:spcPts val="1200"/>
              </a:spcBef>
              <a:spcAft>
                <a:spcPts val="0"/>
              </a:spcAft>
              <a:buSzPts val="1190"/>
              <a:buFont typeface="Arial"/>
              <a:buChar char="•"/>
            </a:pPr>
            <a:r>
              <a:rPr lang="es" sz="1400" dirty="0">
                <a:solidFill>
                  <a:srgbClr val="000000"/>
                </a:solidFill>
              </a:rPr>
              <a:t>El consumo de alcohol puede aumentar el riesgo del síndrome de dificultad respiratoria aguda y de neumonía, que a veces se asocian al </a:t>
            </a:r>
            <a:r>
              <a:rPr lang="es" sz="1400" b="0" i="0" dirty="0">
                <a:solidFill>
                  <a:srgbClr val="000000"/>
                </a:solidFill>
              </a:rPr>
              <a:t>COVID-19</a:t>
            </a:r>
            <a:r>
              <a:rPr lang="es" sz="1200" b="0" i="0" dirty="0">
                <a:solidFill>
                  <a:srgbClr val="000000"/>
                </a:solidFill>
                <a:latin typeface="Open Sans"/>
                <a:ea typeface="Open Sans"/>
                <a:cs typeface="Open Sans"/>
                <a:sym typeface="Open Sans"/>
              </a:rPr>
              <a:t>.</a:t>
            </a:r>
            <a:endParaRPr sz="1400" dirty="0"/>
          </a:p>
        </p:txBody>
      </p:sp>
      <p:sp>
        <p:nvSpPr>
          <p:cNvPr id="380" name="Google Shape;380;p17"/>
          <p:cNvSpPr/>
          <p:nvPr/>
        </p:nvSpPr>
        <p:spPr>
          <a:xfrm>
            <a:off x="5913124" y="0"/>
            <a:ext cx="6278877" cy="6858000"/>
          </a:xfrm>
          <a:custGeom>
            <a:avLst/>
            <a:gdLst/>
            <a:ahLst/>
            <a:cxnLst/>
            <a:rect l="l" t="t" r="r" b="b"/>
            <a:pathLst>
              <a:path w="6278877" h="6858000" extrusionOk="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rgbClr val="343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381" name="Google Shape;381;p17" descr="Face with mask outline"/>
          <p:cNvPicPr preferRelativeResize="0"/>
          <p:nvPr/>
        </p:nvPicPr>
        <p:blipFill rotWithShape="1">
          <a:blip r:embed="rId5">
            <a:alphaModFix/>
          </a:blip>
          <a:srcRect/>
          <a:stretch/>
        </p:blipFill>
        <p:spPr>
          <a:xfrm>
            <a:off x="7573809" y="847514"/>
            <a:ext cx="3613168" cy="3613168"/>
          </a:xfrm>
          <a:prstGeom prst="rect">
            <a:avLst/>
          </a:prstGeom>
          <a:noFill/>
          <a:ln>
            <a:noFill/>
          </a:ln>
        </p:spPr>
      </p:pic>
      <p:pic>
        <p:nvPicPr>
          <p:cNvPr id="2" name="Vocaroo 1b8fiNlGCpzh">
            <a:hlinkClick r:id="" action="ppaction://media"/>
            <a:extLst>
              <a:ext uri="{FF2B5EF4-FFF2-40B4-BE49-F238E27FC236}">
                <a16:creationId xmlns:a16="http://schemas.microsoft.com/office/drawing/2014/main" id="{C6DAFD78-C0AE-4CD4-AB11-580492CB92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305" y="6321509"/>
            <a:ext cx="536491" cy="5364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664"/>
    </mc:Choice>
    <mc:Fallback>
      <p:transition spd="slow" advTm="44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p:nvPr/>
        </p:nvSpPr>
        <p:spPr>
          <a:xfrm>
            <a:off x="321733" y="321733"/>
            <a:ext cx="5774268" cy="5780684"/>
          </a:xfrm>
          <a:prstGeom prst="rect">
            <a:avLst/>
          </a:prstGeom>
          <a:blipFill rotWithShape="1">
            <a:blip r:embed="rId5">
              <a:alphaModFix amt="60000"/>
            </a:blip>
            <a:tile tx="0" ty="-70485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388" name="Google Shape;388;p18"/>
          <p:cNvSpPr txBox="1">
            <a:spLocks noGrp="1"/>
          </p:cNvSpPr>
          <p:nvPr>
            <p:ph type="title"/>
          </p:nvPr>
        </p:nvSpPr>
        <p:spPr>
          <a:xfrm>
            <a:off x="549650" y="569975"/>
            <a:ext cx="4946400" cy="855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Font typeface="Rockwell"/>
              <a:buNone/>
            </a:pPr>
            <a:r>
              <a:rPr lang="es" sz="3200" dirty="0"/>
              <a:t> FACTORES DE RIESGO</a:t>
            </a:r>
            <a:endParaRPr dirty="0"/>
          </a:p>
        </p:txBody>
      </p:sp>
      <p:sp>
        <p:nvSpPr>
          <p:cNvPr id="389" name="Google Shape;389;p18"/>
          <p:cNvSpPr txBox="1">
            <a:spLocks noGrp="1"/>
          </p:cNvSpPr>
          <p:nvPr>
            <p:ph type="body" idx="1"/>
          </p:nvPr>
        </p:nvSpPr>
        <p:spPr>
          <a:xfrm>
            <a:off x="624781" y="2026158"/>
            <a:ext cx="5168100" cy="3759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SzPct val="85000"/>
              <a:buNone/>
            </a:pPr>
            <a:r>
              <a:rPr lang="es" sz="1500" dirty="0"/>
              <a:t>Dado que el COVID-19 es una enfermedad nueva, se necesita más trabajo para comprender mejor los factores de riesgo de la enfermedad grave y/o complicaciones.  Los factores de riesgo potenciales que se han identificado hasta la fecha incluyen (CDC, 2021):</a:t>
            </a:r>
            <a:endParaRPr sz="1500" dirty="0"/>
          </a:p>
          <a:p>
            <a:pPr marL="182880" lvl="0" indent="-177212" algn="l" rtl="0">
              <a:lnSpc>
                <a:spcPct val="90000"/>
              </a:lnSpc>
              <a:spcBef>
                <a:spcPts val="1200"/>
              </a:spcBef>
              <a:spcAft>
                <a:spcPts val="0"/>
              </a:spcAft>
              <a:buClr>
                <a:srgbClr val="9E3611"/>
              </a:buClr>
              <a:buSzPct val="85000"/>
              <a:buChar char="▪"/>
            </a:pPr>
            <a:r>
              <a:rPr lang="es" sz="1500" dirty="0"/>
              <a:t>La edad</a:t>
            </a:r>
            <a:endParaRPr sz="1500" dirty="0"/>
          </a:p>
          <a:p>
            <a:pPr marL="182880" lvl="0" indent="-177212" algn="l" rtl="0">
              <a:lnSpc>
                <a:spcPct val="90000"/>
              </a:lnSpc>
              <a:spcBef>
                <a:spcPts val="1200"/>
              </a:spcBef>
              <a:spcAft>
                <a:spcPts val="0"/>
              </a:spcAft>
              <a:buClr>
                <a:srgbClr val="9E3611"/>
              </a:buClr>
              <a:buSzPct val="85000"/>
              <a:buChar char="▪"/>
            </a:pPr>
            <a:r>
              <a:rPr lang="es" sz="1500" dirty="0"/>
              <a:t>La raza/etnia</a:t>
            </a:r>
            <a:endParaRPr sz="1500" dirty="0"/>
          </a:p>
          <a:p>
            <a:pPr marL="182880" lvl="0" indent="-177212" algn="l" rtl="0">
              <a:lnSpc>
                <a:spcPct val="90000"/>
              </a:lnSpc>
              <a:spcBef>
                <a:spcPts val="1200"/>
              </a:spcBef>
              <a:spcAft>
                <a:spcPts val="0"/>
              </a:spcAft>
              <a:buClr>
                <a:srgbClr val="9E3611"/>
              </a:buClr>
              <a:buSzPct val="85000"/>
              <a:buChar char="▪"/>
            </a:pPr>
            <a:r>
              <a:rPr lang="es" sz="1500" dirty="0"/>
              <a:t>El género</a:t>
            </a:r>
            <a:endParaRPr sz="1500" dirty="0"/>
          </a:p>
          <a:p>
            <a:pPr marL="182880" lvl="0" indent="-177212" algn="l" rtl="0">
              <a:lnSpc>
                <a:spcPct val="90000"/>
              </a:lnSpc>
              <a:spcBef>
                <a:spcPts val="1200"/>
              </a:spcBef>
              <a:spcAft>
                <a:spcPts val="0"/>
              </a:spcAft>
              <a:buClr>
                <a:srgbClr val="9E3611"/>
              </a:buClr>
              <a:buSzPct val="85000"/>
              <a:buChar char="▪"/>
            </a:pPr>
            <a:r>
              <a:rPr lang="es" sz="1500" dirty="0"/>
              <a:t>Algunas condiciones médicas</a:t>
            </a:r>
            <a:endParaRPr sz="1500" dirty="0"/>
          </a:p>
          <a:p>
            <a:pPr marL="182880" lvl="0" indent="-177212" algn="l" rtl="0">
              <a:lnSpc>
                <a:spcPct val="90000"/>
              </a:lnSpc>
              <a:spcBef>
                <a:spcPts val="1200"/>
              </a:spcBef>
              <a:spcAft>
                <a:spcPts val="0"/>
              </a:spcAft>
              <a:buClr>
                <a:srgbClr val="9E3611"/>
              </a:buClr>
              <a:buSzPct val="85000"/>
              <a:buChar char="▪"/>
            </a:pPr>
            <a:r>
              <a:rPr lang="es" sz="1500" dirty="0"/>
              <a:t>Uso de ciertos medicamentos</a:t>
            </a:r>
            <a:endParaRPr sz="1500" dirty="0"/>
          </a:p>
          <a:p>
            <a:pPr marL="182880" lvl="0" indent="-177212" algn="l" rtl="0">
              <a:lnSpc>
                <a:spcPct val="90000"/>
              </a:lnSpc>
              <a:spcBef>
                <a:spcPts val="1200"/>
              </a:spcBef>
              <a:spcAft>
                <a:spcPts val="0"/>
              </a:spcAft>
              <a:buClr>
                <a:srgbClr val="9E3611"/>
              </a:buClr>
              <a:buSzPct val="85000"/>
              <a:buChar char="▪"/>
            </a:pPr>
            <a:r>
              <a:rPr lang="es" sz="1500" dirty="0"/>
              <a:t>La pobreza y hacinamiento</a:t>
            </a:r>
            <a:endParaRPr sz="1500" dirty="0"/>
          </a:p>
          <a:p>
            <a:pPr marL="182880" lvl="0" indent="-177212" algn="l" rtl="0">
              <a:lnSpc>
                <a:spcPct val="90000"/>
              </a:lnSpc>
              <a:spcBef>
                <a:spcPts val="1200"/>
              </a:spcBef>
              <a:spcAft>
                <a:spcPts val="0"/>
              </a:spcAft>
              <a:buClr>
                <a:srgbClr val="9E3611"/>
              </a:buClr>
              <a:buSzPct val="85000"/>
              <a:buChar char="▪"/>
            </a:pPr>
            <a:r>
              <a:rPr lang="es" sz="1500" dirty="0"/>
              <a:t>Ciertas ocupaciones</a:t>
            </a:r>
            <a:endParaRPr sz="1500" dirty="0"/>
          </a:p>
          <a:p>
            <a:pPr marL="182880" lvl="0" indent="-177212" algn="l" rtl="0">
              <a:lnSpc>
                <a:spcPct val="90000"/>
              </a:lnSpc>
              <a:spcBef>
                <a:spcPts val="1200"/>
              </a:spcBef>
              <a:spcAft>
                <a:spcPts val="0"/>
              </a:spcAft>
              <a:buClr>
                <a:srgbClr val="9E3611"/>
              </a:buClr>
              <a:buSzPct val="85000"/>
              <a:buChar char="▪"/>
            </a:pPr>
            <a:r>
              <a:rPr lang="es" sz="1500" dirty="0"/>
              <a:t>el embarazo</a:t>
            </a:r>
            <a:endParaRPr sz="1500" dirty="0"/>
          </a:p>
          <a:p>
            <a:pPr marL="0" lvl="0" indent="0" algn="l" rtl="0">
              <a:lnSpc>
                <a:spcPct val="90000"/>
              </a:lnSpc>
              <a:spcBef>
                <a:spcPts val="1200"/>
              </a:spcBef>
              <a:spcAft>
                <a:spcPts val="0"/>
              </a:spcAft>
              <a:buClr>
                <a:srgbClr val="9E3611"/>
              </a:buClr>
              <a:buSzPct val="85000"/>
              <a:buNone/>
            </a:pPr>
            <a:endParaRPr sz="1400" dirty="0"/>
          </a:p>
          <a:p>
            <a:pPr marL="182880" lvl="0" indent="-107315" algn="l" rtl="0">
              <a:lnSpc>
                <a:spcPct val="90000"/>
              </a:lnSpc>
              <a:spcBef>
                <a:spcPts val="1200"/>
              </a:spcBef>
              <a:spcAft>
                <a:spcPts val="0"/>
              </a:spcAft>
              <a:buClr>
                <a:srgbClr val="9E3611"/>
              </a:buClr>
              <a:buSzPct val="85000"/>
              <a:buNone/>
            </a:pPr>
            <a:endParaRPr sz="1400" dirty="0"/>
          </a:p>
        </p:txBody>
      </p:sp>
      <p:sp>
        <p:nvSpPr>
          <p:cNvPr id="390" name="Google Shape;390;p18"/>
          <p:cNvSpPr/>
          <p:nvPr/>
        </p:nvSpPr>
        <p:spPr>
          <a:xfrm>
            <a:off x="6278245" y="321733"/>
            <a:ext cx="2639614" cy="2809908"/>
          </a:xfrm>
          <a:prstGeom prst="rect">
            <a:avLst/>
          </a:prstGeom>
          <a:solidFill>
            <a:srgbClr val="FFFFFF"/>
          </a:solidFill>
          <a:ln w="1905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391" name="Google Shape;391;p18" descr="Gender with solid fill"/>
          <p:cNvPicPr preferRelativeResize="0"/>
          <p:nvPr/>
        </p:nvPicPr>
        <p:blipFill rotWithShape="1">
          <a:blip r:embed="rId6">
            <a:alphaModFix/>
          </a:blip>
          <a:srcRect/>
          <a:stretch/>
        </p:blipFill>
        <p:spPr>
          <a:xfrm>
            <a:off x="6441336" y="569971"/>
            <a:ext cx="2313432" cy="2313432"/>
          </a:xfrm>
          <a:prstGeom prst="rect">
            <a:avLst/>
          </a:prstGeom>
          <a:noFill/>
          <a:ln>
            <a:noFill/>
          </a:ln>
        </p:spPr>
      </p:pic>
      <p:sp>
        <p:nvSpPr>
          <p:cNvPr id="392" name="Google Shape;392;p18"/>
          <p:cNvSpPr/>
          <p:nvPr/>
        </p:nvSpPr>
        <p:spPr>
          <a:xfrm>
            <a:off x="9100103" y="321733"/>
            <a:ext cx="2639614" cy="2809908"/>
          </a:xfrm>
          <a:prstGeom prst="rect">
            <a:avLst/>
          </a:prstGeom>
          <a:solidFill>
            <a:srgbClr val="FFFFFF"/>
          </a:solidFill>
          <a:ln w="1905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393" name="Google Shape;393;p18" descr="Pregnant lady with solid fill"/>
          <p:cNvPicPr preferRelativeResize="0"/>
          <p:nvPr/>
        </p:nvPicPr>
        <p:blipFill rotWithShape="1">
          <a:blip r:embed="rId7">
            <a:alphaModFix/>
          </a:blip>
          <a:srcRect/>
          <a:stretch/>
        </p:blipFill>
        <p:spPr>
          <a:xfrm>
            <a:off x="9263194" y="569971"/>
            <a:ext cx="2313432" cy="2313432"/>
          </a:xfrm>
          <a:prstGeom prst="rect">
            <a:avLst/>
          </a:prstGeom>
          <a:noFill/>
          <a:ln>
            <a:noFill/>
          </a:ln>
        </p:spPr>
      </p:pic>
      <p:sp>
        <p:nvSpPr>
          <p:cNvPr id="394" name="Google Shape;394;p18"/>
          <p:cNvSpPr/>
          <p:nvPr/>
        </p:nvSpPr>
        <p:spPr>
          <a:xfrm>
            <a:off x="6278245" y="3293323"/>
            <a:ext cx="2639614" cy="2809908"/>
          </a:xfrm>
          <a:prstGeom prst="rect">
            <a:avLst/>
          </a:prstGeom>
          <a:solidFill>
            <a:srgbClr val="FFFFFF"/>
          </a:solidFill>
          <a:ln w="1905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395" name="Google Shape;395;p18" descr="Veterinarian female outline"/>
          <p:cNvPicPr preferRelativeResize="0"/>
          <p:nvPr/>
        </p:nvPicPr>
        <p:blipFill rotWithShape="1">
          <a:blip r:embed="rId8">
            <a:alphaModFix/>
          </a:blip>
          <a:srcRect/>
          <a:stretch/>
        </p:blipFill>
        <p:spPr>
          <a:xfrm>
            <a:off x="6441336" y="3541561"/>
            <a:ext cx="2313432" cy="2313432"/>
          </a:xfrm>
          <a:prstGeom prst="rect">
            <a:avLst/>
          </a:prstGeom>
          <a:noFill/>
          <a:ln>
            <a:noFill/>
          </a:ln>
        </p:spPr>
      </p:pic>
      <p:sp>
        <p:nvSpPr>
          <p:cNvPr id="396" name="Google Shape;396;p18"/>
          <p:cNvSpPr/>
          <p:nvPr/>
        </p:nvSpPr>
        <p:spPr>
          <a:xfrm>
            <a:off x="9100103" y="3293323"/>
            <a:ext cx="2639614" cy="2809908"/>
          </a:xfrm>
          <a:prstGeom prst="rect">
            <a:avLst/>
          </a:prstGeom>
          <a:solidFill>
            <a:srgbClr val="FFFFFF"/>
          </a:solidFill>
          <a:ln w="1905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397" name="Google Shape;397;p18" descr="Professor male outline"/>
          <p:cNvPicPr preferRelativeResize="0"/>
          <p:nvPr/>
        </p:nvPicPr>
        <p:blipFill rotWithShape="1">
          <a:blip r:embed="rId9">
            <a:alphaModFix/>
          </a:blip>
          <a:srcRect/>
          <a:stretch/>
        </p:blipFill>
        <p:spPr>
          <a:xfrm>
            <a:off x="9263194" y="3541561"/>
            <a:ext cx="2313432" cy="2313432"/>
          </a:xfrm>
          <a:prstGeom prst="rect">
            <a:avLst/>
          </a:prstGeom>
          <a:noFill/>
          <a:ln>
            <a:noFill/>
          </a:ln>
        </p:spPr>
      </p:pic>
      <p:grpSp>
        <p:nvGrpSpPr>
          <p:cNvPr id="398" name="Google Shape;398;p18"/>
          <p:cNvGrpSpPr/>
          <p:nvPr/>
        </p:nvGrpSpPr>
        <p:grpSpPr>
          <a:xfrm>
            <a:off x="11401725" y="6229681"/>
            <a:ext cx="457200" cy="457200"/>
            <a:chOff x="11361456" y="6195813"/>
            <a:chExt cx="548640" cy="548640"/>
          </a:xfrm>
        </p:grpSpPr>
        <p:sp>
          <p:nvSpPr>
            <p:cNvPr id="399" name="Google Shape;399;p18"/>
            <p:cNvSpPr/>
            <p:nvPr/>
          </p:nvSpPr>
          <p:spPr>
            <a:xfrm>
              <a:off x="11361456" y="6195813"/>
              <a:ext cx="548640" cy="548640"/>
            </a:xfrm>
            <a:prstGeom prst="ellipse">
              <a:avLst/>
            </a:prstGeom>
            <a:blipFill rotWithShape="1">
              <a:blip r:embed="rId10">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400" name="Google Shape;400;p18"/>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pic>
        <p:nvPicPr>
          <p:cNvPr id="2" name="Vocaroo 1lczcc2BKVtZ">
            <a:hlinkClick r:id="" action="ppaction://media"/>
            <a:extLst>
              <a:ext uri="{FF2B5EF4-FFF2-40B4-BE49-F238E27FC236}">
                <a16:creationId xmlns:a16="http://schemas.microsoft.com/office/drawing/2014/main" id="{6FC72DDD-2B89-46D1-858E-3E3CA77689F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027" y="6288025"/>
            <a:ext cx="553042" cy="5530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760"/>
    </mc:Choice>
    <mc:Fallback>
      <p:transition spd="slow" advTm="41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5"/>
        <p:cNvGrpSpPr/>
        <p:nvPr/>
      </p:nvGrpSpPr>
      <p:grpSpPr>
        <a:xfrm>
          <a:off x="0" y="0"/>
          <a:ext cx="0" cy="0"/>
          <a:chOff x="0" y="0"/>
          <a:chExt cx="0" cy="0"/>
        </a:xfrm>
      </p:grpSpPr>
      <p:sp>
        <p:nvSpPr>
          <p:cNvPr id="406" name="Google Shape;406;p19"/>
          <p:cNvSpPr txBox="1">
            <a:spLocks noGrp="1"/>
          </p:cNvSpPr>
          <p:nvPr>
            <p:ph type="title"/>
          </p:nvPr>
        </p:nvSpPr>
        <p:spPr>
          <a:xfrm>
            <a:off x="3393668" y="351467"/>
            <a:ext cx="6888774"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Font typeface="Rockwell"/>
              <a:buNone/>
            </a:pPr>
            <a:r>
              <a:rPr lang="es" sz="3200" dirty="0"/>
              <a:t>SEÑALES Y SÍNTOMAS</a:t>
            </a:r>
            <a:endParaRPr dirty="0"/>
          </a:p>
        </p:txBody>
      </p:sp>
      <p:pic>
        <p:nvPicPr>
          <p:cNvPr id="407" name="Google Shape;407;p19" descr="Tired face outline outline"/>
          <p:cNvPicPr preferRelativeResize="0"/>
          <p:nvPr/>
        </p:nvPicPr>
        <p:blipFill rotWithShape="1">
          <a:blip r:embed="rId5">
            <a:alphaModFix/>
          </a:blip>
          <a:srcRect/>
          <a:stretch/>
        </p:blipFill>
        <p:spPr>
          <a:xfrm>
            <a:off x="1533019" y="639447"/>
            <a:ext cx="1697170" cy="1697170"/>
          </a:xfrm>
          <a:prstGeom prst="rect">
            <a:avLst/>
          </a:prstGeom>
          <a:noFill/>
          <a:ln>
            <a:noFill/>
          </a:ln>
        </p:spPr>
      </p:pic>
      <p:pic>
        <p:nvPicPr>
          <p:cNvPr id="408" name="Google Shape;408;p19" descr="Fever outline"/>
          <p:cNvPicPr preferRelativeResize="0"/>
          <p:nvPr/>
        </p:nvPicPr>
        <p:blipFill rotWithShape="1">
          <a:blip r:embed="rId6">
            <a:alphaModFix/>
          </a:blip>
          <a:srcRect/>
          <a:stretch/>
        </p:blipFill>
        <p:spPr>
          <a:xfrm>
            <a:off x="1527381" y="2486209"/>
            <a:ext cx="1708446" cy="1708446"/>
          </a:xfrm>
          <a:prstGeom prst="rect">
            <a:avLst/>
          </a:prstGeom>
          <a:noFill/>
          <a:ln>
            <a:noFill/>
          </a:ln>
        </p:spPr>
      </p:pic>
      <p:pic>
        <p:nvPicPr>
          <p:cNvPr id="409" name="Google Shape;409;p19" descr="Nose outline"/>
          <p:cNvPicPr preferRelativeResize="0"/>
          <p:nvPr/>
        </p:nvPicPr>
        <p:blipFill rotWithShape="1">
          <a:blip r:embed="rId7">
            <a:alphaModFix/>
          </a:blip>
          <a:srcRect/>
          <a:stretch/>
        </p:blipFill>
        <p:spPr>
          <a:xfrm>
            <a:off x="1533018" y="4355523"/>
            <a:ext cx="1697171" cy="1697171"/>
          </a:xfrm>
          <a:prstGeom prst="rect">
            <a:avLst/>
          </a:prstGeom>
          <a:noFill/>
          <a:ln>
            <a:noFill/>
          </a:ln>
        </p:spPr>
      </p:pic>
      <p:sp>
        <p:nvSpPr>
          <p:cNvPr id="410" name="Google Shape;410;p19"/>
          <p:cNvSpPr txBox="1">
            <a:spLocks noGrp="1"/>
          </p:cNvSpPr>
          <p:nvPr>
            <p:ph type="body" idx="1"/>
          </p:nvPr>
        </p:nvSpPr>
        <p:spPr>
          <a:xfrm>
            <a:off x="4654295" y="2121408"/>
            <a:ext cx="6888775" cy="405079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SzPct val="85000"/>
              <a:buNone/>
            </a:pPr>
            <a:r>
              <a:rPr lang="es" sz="1500" dirty="0"/>
              <a:t>Señales y Síntomas pueden incluir pero no están limitado a:</a:t>
            </a:r>
            <a:endParaRPr sz="2200" dirty="0"/>
          </a:p>
          <a:p>
            <a:pPr marL="182880" lvl="0" indent="-177212" algn="l" rtl="0">
              <a:lnSpc>
                <a:spcPct val="90000"/>
              </a:lnSpc>
              <a:spcBef>
                <a:spcPts val="1200"/>
              </a:spcBef>
              <a:spcAft>
                <a:spcPts val="0"/>
              </a:spcAft>
              <a:buSzPct val="85000"/>
              <a:buChar char="▪"/>
            </a:pPr>
            <a:r>
              <a:rPr lang="es" sz="1500" dirty="0"/>
              <a:t>Fiebre</a:t>
            </a:r>
            <a:endParaRPr sz="2200" dirty="0"/>
          </a:p>
          <a:p>
            <a:pPr marL="182880" lvl="0" indent="-177212" algn="l" rtl="0">
              <a:lnSpc>
                <a:spcPct val="90000"/>
              </a:lnSpc>
              <a:spcBef>
                <a:spcPts val="1200"/>
              </a:spcBef>
              <a:spcAft>
                <a:spcPts val="0"/>
              </a:spcAft>
              <a:buSzPct val="85000"/>
              <a:buChar char="▪"/>
            </a:pPr>
            <a:r>
              <a:rPr lang="es" sz="1500" dirty="0"/>
              <a:t>Tos </a:t>
            </a:r>
            <a:endParaRPr sz="2200" dirty="0"/>
          </a:p>
          <a:p>
            <a:pPr marL="182880" lvl="0" indent="-177212" algn="l" rtl="0">
              <a:lnSpc>
                <a:spcPct val="90000"/>
              </a:lnSpc>
              <a:spcBef>
                <a:spcPts val="1200"/>
              </a:spcBef>
              <a:spcAft>
                <a:spcPts val="0"/>
              </a:spcAft>
              <a:buSzPct val="85000"/>
              <a:buChar char="▪"/>
            </a:pPr>
            <a:r>
              <a:rPr lang="es" sz="1500" dirty="0"/>
              <a:t>Falta de aire/dificultad para respirar</a:t>
            </a:r>
            <a:endParaRPr sz="2200" dirty="0"/>
          </a:p>
          <a:p>
            <a:pPr marL="182880" lvl="0" indent="-177212" algn="l" rtl="0">
              <a:lnSpc>
                <a:spcPct val="90000"/>
              </a:lnSpc>
              <a:spcBef>
                <a:spcPts val="1200"/>
              </a:spcBef>
              <a:spcAft>
                <a:spcPts val="0"/>
              </a:spcAft>
              <a:buSzPct val="85000"/>
              <a:buChar char="▪"/>
            </a:pPr>
            <a:r>
              <a:rPr lang="es" sz="1500" dirty="0"/>
              <a:t>Fatiga</a:t>
            </a:r>
            <a:endParaRPr sz="1500" dirty="0"/>
          </a:p>
          <a:p>
            <a:pPr marL="182880" lvl="0" indent="-177212" algn="l" rtl="0">
              <a:lnSpc>
                <a:spcPct val="90000"/>
              </a:lnSpc>
              <a:spcBef>
                <a:spcPts val="1200"/>
              </a:spcBef>
              <a:spcAft>
                <a:spcPts val="0"/>
              </a:spcAft>
              <a:buSzPct val="85000"/>
              <a:buChar char="▪"/>
            </a:pPr>
            <a:r>
              <a:rPr lang="es" sz="1500" dirty="0"/>
              <a:t>Dolores Musculares o corporales</a:t>
            </a:r>
            <a:endParaRPr sz="2200" dirty="0"/>
          </a:p>
          <a:p>
            <a:pPr marL="182880" lvl="0" indent="-177212" algn="l" rtl="0">
              <a:lnSpc>
                <a:spcPct val="90000"/>
              </a:lnSpc>
              <a:spcBef>
                <a:spcPts val="1200"/>
              </a:spcBef>
              <a:spcAft>
                <a:spcPts val="0"/>
              </a:spcAft>
              <a:buSzPct val="85000"/>
              <a:buChar char="▪"/>
            </a:pPr>
            <a:r>
              <a:rPr lang="es" sz="1500" dirty="0"/>
              <a:t>Dolor de cabez</a:t>
            </a:r>
            <a:endParaRPr sz="2200" dirty="0"/>
          </a:p>
          <a:p>
            <a:pPr marL="182880" lvl="0" indent="-177212" algn="l" rtl="0">
              <a:lnSpc>
                <a:spcPct val="90000"/>
              </a:lnSpc>
              <a:spcBef>
                <a:spcPts val="1200"/>
              </a:spcBef>
              <a:spcAft>
                <a:spcPts val="0"/>
              </a:spcAft>
              <a:buSzPct val="85000"/>
              <a:buChar char="▪"/>
            </a:pPr>
            <a:r>
              <a:rPr lang="es" sz="1500" dirty="0"/>
              <a:t>Nueva pérdida del gusto y/o del olfato</a:t>
            </a:r>
            <a:endParaRPr sz="2200" dirty="0"/>
          </a:p>
          <a:p>
            <a:pPr marL="182880" lvl="0" indent="-177212" algn="l" rtl="0">
              <a:lnSpc>
                <a:spcPct val="90000"/>
              </a:lnSpc>
              <a:spcBef>
                <a:spcPts val="1200"/>
              </a:spcBef>
              <a:spcAft>
                <a:spcPts val="0"/>
              </a:spcAft>
              <a:buSzPct val="85000"/>
              <a:buChar char="▪"/>
            </a:pPr>
            <a:r>
              <a:rPr lang="es" sz="1500" dirty="0"/>
              <a:t>Dolor de garganta</a:t>
            </a:r>
            <a:endParaRPr sz="2200" dirty="0"/>
          </a:p>
          <a:p>
            <a:pPr marL="182880" lvl="0" indent="-177212" algn="l" rtl="0">
              <a:lnSpc>
                <a:spcPct val="90000"/>
              </a:lnSpc>
              <a:spcBef>
                <a:spcPts val="1200"/>
              </a:spcBef>
              <a:spcAft>
                <a:spcPts val="0"/>
              </a:spcAft>
              <a:buSzPct val="85000"/>
              <a:buChar char="▪"/>
            </a:pPr>
            <a:r>
              <a:rPr lang="es" sz="1500" dirty="0"/>
              <a:t>Congestión y/o goteo nasal</a:t>
            </a:r>
            <a:endParaRPr sz="2200" dirty="0"/>
          </a:p>
          <a:p>
            <a:pPr marL="182880" lvl="0" indent="-177212" algn="l" rtl="0">
              <a:lnSpc>
                <a:spcPct val="90000"/>
              </a:lnSpc>
              <a:spcBef>
                <a:spcPts val="1200"/>
              </a:spcBef>
              <a:spcAft>
                <a:spcPts val="0"/>
              </a:spcAft>
              <a:buSzPct val="85000"/>
              <a:buChar char="▪"/>
            </a:pPr>
            <a:r>
              <a:rPr lang="es" sz="1500" dirty="0"/>
              <a:t>náuseas y/o vómitos</a:t>
            </a:r>
            <a:endParaRPr sz="2200" dirty="0"/>
          </a:p>
          <a:p>
            <a:pPr marL="182880" lvl="0" indent="-177212" algn="l" rtl="0">
              <a:lnSpc>
                <a:spcPct val="90000"/>
              </a:lnSpc>
              <a:spcBef>
                <a:spcPts val="1200"/>
              </a:spcBef>
              <a:spcAft>
                <a:spcPts val="0"/>
              </a:spcAft>
              <a:buSzPct val="85000"/>
              <a:buChar char="▪"/>
            </a:pPr>
            <a:r>
              <a:rPr lang="es" sz="1500" dirty="0"/>
              <a:t>Diarrea </a:t>
            </a:r>
            <a:endParaRPr sz="2200" dirty="0"/>
          </a:p>
          <a:p>
            <a:pPr marL="0" lvl="0" indent="0" algn="l" rtl="0">
              <a:lnSpc>
                <a:spcPct val="90000"/>
              </a:lnSpc>
              <a:spcBef>
                <a:spcPts val="1200"/>
              </a:spcBef>
              <a:spcAft>
                <a:spcPts val="0"/>
              </a:spcAft>
              <a:buSzPct val="85000"/>
              <a:buNone/>
            </a:pPr>
            <a:endParaRPr sz="1300" dirty="0"/>
          </a:p>
        </p:txBody>
      </p:sp>
      <p:pic>
        <p:nvPicPr>
          <p:cNvPr id="2" name="Vocaroo 15CdbdXzetxd">
            <a:hlinkClick r:id="" action="ppaction://media"/>
            <a:extLst>
              <a:ext uri="{FF2B5EF4-FFF2-40B4-BE49-F238E27FC236}">
                <a16:creationId xmlns:a16="http://schemas.microsoft.com/office/drawing/2014/main" id="{8A8D29ED-DEE1-4F3E-B623-BCE66FCB05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4624" y="6293498"/>
            <a:ext cx="564502" cy="564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984"/>
    </mc:Choice>
    <mc:Fallback>
      <p:transition spd="slow" advTm="3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2"/>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Font typeface="Rockwell"/>
              <a:buNone/>
            </a:pPr>
            <a:r>
              <a:rPr lang="es" sz="3200" dirty="0"/>
              <a:t>VISTAZO</a:t>
            </a:r>
            <a:endParaRPr dirty="0"/>
          </a:p>
        </p:txBody>
      </p:sp>
      <p:sp>
        <p:nvSpPr>
          <p:cNvPr id="136" name="Google Shape;136;p2"/>
          <p:cNvSpPr/>
          <p:nvPr/>
        </p:nvSpPr>
        <p:spPr>
          <a:xfrm>
            <a:off x="1066800" y="2013293"/>
            <a:ext cx="10058400" cy="80683"/>
          </a:xfrm>
          <a:prstGeom prst="rect">
            <a:avLst/>
          </a:prstGeom>
          <a:blipFill rotWithShape="1">
            <a:blip r:embed="rId3">
              <a:alphaModFix amt="85000"/>
            </a:blip>
            <a:tile tx="0" ty="-76200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grpSp>
        <p:nvGrpSpPr>
          <p:cNvPr id="138" name="Google Shape;138;p2"/>
          <p:cNvGrpSpPr/>
          <p:nvPr/>
        </p:nvGrpSpPr>
        <p:grpSpPr>
          <a:xfrm>
            <a:off x="1746405" y="2662765"/>
            <a:ext cx="8699153" cy="3613608"/>
            <a:chOff x="679605" y="2167"/>
            <a:chExt cx="8699153" cy="3613608"/>
          </a:xfrm>
        </p:grpSpPr>
        <p:sp>
          <p:nvSpPr>
            <p:cNvPr id="139" name="Google Shape;139;p2"/>
            <p:cNvSpPr/>
            <p:nvPr/>
          </p:nvSpPr>
          <p:spPr>
            <a:xfrm>
              <a:off x="679605" y="2167"/>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151775" y="2167"/>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txBox="1"/>
            <p:nvPr/>
          </p:nvSpPr>
          <p:spPr>
            <a:xfrm>
              <a:off x="2151775" y="2167"/>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dirty="0">
                  <a:solidFill>
                    <a:schemeClr val="lt1"/>
                  </a:solidFill>
                  <a:latin typeface="Rockwell"/>
                  <a:ea typeface="Rockwell"/>
                  <a:cs typeface="Rockwell"/>
                  <a:sym typeface="Rockwell"/>
                </a:rPr>
                <a:t>Folletos Publicitarios</a:t>
              </a:r>
              <a:endParaRPr dirty="0"/>
            </a:p>
          </p:txBody>
        </p:sp>
        <p:sp>
          <p:nvSpPr>
            <p:cNvPr id="142" name="Google Shape;142;p2"/>
            <p:cNvSpPr/>
            <p:nvPr/>
          </p:nvSpPr>
          <p:spPr>
            <a:xfrm>
              <a:off x="3623946" y="2167"/>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txBox="1"/>
            <p:nvPr/>
          </p:nvSpPr>
          <p:spPr>
            <a:xfrm>
              <a:off x="3623946" y="2167"/>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a:solidFill>
                    <a:schemeClr val="lt1"/>
                  </a:solidFill>
                  <a:latin typeface="Rockwell"/>
                  <a:ea typeface="Rockwell"/>
                  <a:cs typeface="Rockwell"/>
                  <a:sym typeface="Rockwell"/>
                </a:rPr>
                <a:t>Definición de alcoholismo</a:t>
              </a:r>
              <a:r>
                <a:rPr lang="es" sz="1000" b="0" i="0" u="none" strike="noStrike" cap="none">
                  <a:solidFill>
                    <a:schemeClr val="lt1"/>
                  </a:solidFill>
                  <a:latin typeface="Rockwell"/>
                  <a:ea typeface="Rockwell"/>
                  <a:cs typeface="Rockwell"/>
                  <a:sym typeface="Rockwell"/>
                </a:rPr>
                <a:t> </a:t>
              </a:r>
              <a:endParaRPr/>
            </a:p>
          </p:txBody>
        </p:sp>
        <p:sp>
          <p:nvSpPr>
            <p:cNvPr id="144" name="Google Shape;144;p2"/>
            <p:cNvSpPr/>
            <p:nvPr/>
          </p:nvSpPr>
          <p:spPr>
            <a:xfrm>
              <a:off x="5096116" y="2167"/>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txBox="1"/>
            <p:nvPr/>
          </p:nvSpPr>
          <p:spPr>
            <a:xfrm>
              <a:off x="5096116" y="2167"/>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a:solidFill>
                    <a:schemeClr val="lt1"/>
                  </a:solidFill>
                  <a:latin typeface="Rockwell"/>
                  <a:ea typeface="Rockwell"/>
                  <a:cs typeface="Rockwell"/>
                  <a:sym typeface="Rockwell"/>
                </a:rPr>
                <a:t>¿Por qué es importante comprender el malestar de </a:t>
              </a:r>
              <a:r>
                <a:rPr lang="es" sz="1000" b="0" i="0" u="none" strike="noStrike" cap="none">
                  <a:solidFill>
                    <a:schemeClr val="lt1"/>
                  </a:solidFill>
                  <a:latin typeface="Rockwell"/>
                  <a:ea typeface="Rockwell"/>
                  <a:cs typeface="Rockwell"/>
                  <a:sym typeface="Rockwell"/>
                </a:rPr>
                <a:t> </a:t>
              </a:r>
              <a:r>
                <a:rPr lang="es" sz="1000">
                  <a:solidFill>
                    <a:schemeClr val="lt1"/>
                  </a:solidFill>
                  <a:latin typeface="Rockwell"/>
                  <a:ea typeface="Rockwell"/>
                  <a:cs typeface="Rockwell"/>
                  <a:sym typeface="Rockwell"/>
                </a:rPr>
                <a:t>Alcoholismo</a:t>
              </a:r>
              <a:r>
                <a:rPr lang="es" sz="1000" b="0" i="0" u="none" strike="noStrike" cap="none">
                  <a:solidFill>
                    <a:schemeClr val="lt1"/>
                  </a:solidFill>
                  <a:latin typeface="Rockwell"/>
                  <a:ea typeface="Rockwell"/>
                  <a:cs typeface="Rockwell"/>
                  <a:sym typeface="Rockwell"/>
                </a:rPr>
                <a:t>? </a:t>
              </a:r>
              <a:endParaRPr/>
            </a:p>
          </p:txBody>
        </p:sp>
        <p:sp>
          <p:nvSpPr>
            <p:cNvPr id="146" name="Google Shape;146;p2"/>
            <p:cNvSpPr/>
            <p:nvPr/>
          </p:nvSpPr>
          <p:spPr>
            <a:xfrm>
              <a:off x="6568287" y="2167"/>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txBox="1"/>
            <p:nvPr/>
          </p:nvSpPr>
          <p:spPr>
            <a:xfrm>
              <a:off x="6568287" y="2167"/>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b="0" i="0" u="none" strike="noStrike" cap="none">
                  <a:solidFill>
                    <a:schemeClr val="lt1"/>
                  </a:solidFill>
                  <a:latin typeface="Rockwell"/>
                  <a:ea typeface="Rockwell"/>
                  <a:cs typeface="Rockwell"/>
                  <a:sym typeface="Rockwell"/>
                </a:rPr>
                <a:t>Factor</a:t>
              </a:r>
              <a:r>
                <a:rPr lang="es" sz="1000">
                  <a:solidFill>
                    <a:schemeClr val="lt1"/>
                  </a:solidFill>
                  <a:latin typeface="Rockwell"/>
                  <a:ea typeface="Rockwell"/>
                  <a:cs typeface="Rockwell"/>
                  <a:sym typeface="Rockwell"/>
                </a:rPr>
                <a:t>es de Riesgos</a:t>
              </a:r>
              <a:endParaRPr/>
            </a:p>
          </p:txBody>
        </p:sp>
        <p:sp>
          <p:nvSpPr>
            <p:cNvPr id="148" name="Google Shape;148;p2"/>
            <p:cNvSpPr/>
            <p:nvPr/>
          </p:nvSpPr>
          <p:spPr>
            <a:xfrm>
              <a:off x="8040458" y="2167"/>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txBox="1"/>
            <p:nvPr/>
          </p:nvSpPr>
          <p:spPr>
            <a:xfrm>
              <a:off x="8040458" y="2167"/>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a:solidFill>
                    <a:schemeClr val="lt1"/>
                  </a:solidFill>
                  <a:latin typeface="Rockwell"/>
                  <a:ea typeface="Rockwell"/>
                  <a:cs typeface="Rockwell"/>
                  <a:sym typeface="Rockwell"/>
                </a:rPr>
                <a:t>Factores de riesgos </a:t>
              </a:r>
              <a:r>
                <a:rPr lang="es" sz="1000" b="0" i="0" u="none" strike="noStrike" cap="none">
                  <a:solidFill>
                    <a:schemeClr val="lt1"/>
                  </a:solidFill>
                  <a:latin typeface="Rockwell"/>
                  <a:ea typeface="Rockwell"/>
                  <a:cs typeface="Rockwell"/>
                  <a:sym typeface="Rockwell"/>
                </a:rPr>
                <a:t> </a:t>
              </a:r>
              <a:r>
                <a:rPr lang="es" sz="1000">
                  <a:solidFill>
                    <a:schemeClr val="lt1"/>
                  </a:solidFill>
                  <a:latin typeface="Rockwell"/>
                  <a:ea typeface="Rockwell"/>
                  <a:cs typeface="Rockwell"/>
                  <a:sym typeface="Rockwell"/>
                </a:rPr>
                <a:t>Continuado</a:t>
              </a:r>
              <a:r>
                <a:rPr lang="es" sz="1000" b="0" i="0" u="none" strike="noStrike" cap="none">
                  <a:solidFill>
                    <a:schemeClr val="lt1"/>
                  </a:solidFill>
                  <a:latin typeface="Rockwell"/>
                  <a:ea typeface="Rockwell"/>
                  <a:cs typeface="Rockwell"/>
                  <a:sym typeface="Rockwell"/>
                </a:rPr>
                <a:t>..</a:t>
              </a:r>
              <a:endParaRPr/>
            </a:p>
          </p:txBody>
        </p:sp>
        <p:sp>
          <p:nvSpPr>
            <p:cNvPr id="150" name="Google Shape;150;p2"/>
            <p:cNvSpPr/>
            <p:nvPr/>
          </p:nvSpPr>
          <p:spPr>
            <a:xfrm>
              <a:off x="679605" y="939003"/>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txBox="1"/>
            <p:nvPr/>
          </p:nvSpPr>
          <p:spPr>
            <a:xfrm>
              <a:off x="679605" y="939003"/>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a:solidFill>
                    <a:schemeClr val="lt1"/>
                  </a:solidFill>
                  <a:latin typeface="Rockwell"/>
                  <a:ea typeface="Rockwell"/>
                  <a:cs typeface="Rockwell"/>
                  <a:sym typeface="Rockwell"/>
                </a:rPr>
                <a:t>Síntomas</a:t>
              </a:r>
              <a:r>
                <a:rPr lang="es" sz="1000" b="0" i="0" u="none" strike="noStrike" cap="none">
                  <a:solidFill>
                    <a:schemeClr val="lt1"/>
                  </a:solidFill>
                  <a:latin typeface="Rockwell"/>
                  <a:ea typeface="Rockwell"/>
                  <a:cs typeface="Rockwell"/>
                  <a:sym typeface="Rockwell"/>
                </a:rPr>
                <a:t> </a:t>
              </a:r>
              <a:r>
                <a:rPr lang="es" sz="1000">
                  <a:solidFill>
                    <a:schemeClr val="lt1"/>
                  </a:solidFill>
                  <a:latin typeface="Rockwell"/>
                  <a:ea typeface="Rockwell"/>
                  <a:cs typeface="Rockwell"/>
                  <a:sym typeface="Rockwell"/>
                </a:rPr>
                <a:t>y Señales</a:t>
              </a:r>
              <a:endParaRPr/>
            </a:p>
          </p:txBody>
        </p:sp>
        <p:sp>
          <p:nvSpPr>
            <p:cNvPr id="152" name="Google Shape;152;p2"/>
            <p:cNvSpPr/>
            <p:nvPr/>
          </p:nvSpPr>
          <p:spPr>
            <a:xfrm>
              <a:off x="2151775" y="939003"/>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txBox="1"/>
            <p:nvPr/>
          </p:nvSpPr>
          <p:spPr>
            <a:xfrm>
              <a:off x="2151775" y="939003"/>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b="0" i="0" u="none" strike="noStrike" cap="none">
                  <a:solidFill>
                    <a:schemeClr val="lt1"/>
                  </a:solidFill>
                  <a:latin typeface="Rockwell"/>
                  <a:ea typeface="Rockwell"/>
                  <a:cs typeface="Rockwell"/>
                  <a:sym typeface="Rockwell"/>
                </a:rPr>
                <a:t>Tratamiento(s) </a:t>
              </a:r>
              <a:r>
                <a:rPr lang="es" sz="1000">
                  <a:solidFill>
                    <a:schemeClr val="lt1"/>
                  </a:solidFill>
                  <a:latin typeface="Rockwell"/>
                  <a:ea typeface="Rockwell"/>
                  <a:cs typeface="Rockwell"/>
                  <a:sym typeface="Rockwell"/>
                </a:rPr>
                <a:t>y Prevención</a:t>
              </a:r>
              <a:endParaRPr/>
            </a:p>
          </p:txBody>
        </p:sp>
        <p:sp>
          <p:nvSpPr>
            <p:cNvPr id="154" name="Google Shape;154;p2"/>
            <p:cNvSpPr/>
            <p:nvPr/>
          </p:nvSpPr>
          <p:spPr>
            <a:xfrm>
              <a:off x="3623946" y="939003"/>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txBox="1"/>
            <p:nvPr/>
          </p:nvSpPr>
          <p:spPr>
            <a:xfrm>
              <a:off x="3623946" y="939003"/>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a:solidFill>
                    <a:schemeClr val="lt1"/>
                  </a:solidFill>
                  <a:latin typeface="Rockwell"/>
                  <a:ea typeface="Rockwell"/>
                  <a:cs typeface="Rockwell"/>
                  <a:sym typeface="Rockwell"/>
                </a:rPr>
                <a:t>Definición</a:t>
              </a:r>
              <a:r>
                <a:rPr lang="es" sz="1000" b="0" i="0" u="none" strike="noStrike" cap="none">
                  <a:solidFill>
                    <a:schemeClr val="lt1"/>
                  </a:solidFill>
                  <a:latin typeface="Rockwell"/>
                  <a:ea typeface="Rockwell"/>
                  <a:cs typeface="Rockwell"/>
                  <a:sym typeface="Rockwell"/>
                </a:rPr>
                <a:t> de  Atracones	</a:t>
              </a:r>
              <a:endParaRPr/>
            </a:p>
          </p:txBody>
        </p:sp>
        <p:sp>
          <p:nvSpPr>
            <p:cNvPr id="156" name="Google Shape;156;p2"/>
            <p:cNvSpPr/>
            <p:nvPr/>
          </p:nvSpPr>
          <p:spPr>
            <a:xfrm>
              <a:off x="5096116" y="939003"/>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txBox="1"/>
            <p:nvPr/>
          </p:nvSpPr>
          <p:spPr>
            <a:xfrm>
              <a:off x="5096116" y="939003"/>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a:solidFill>
                    <a:schemeClr val="lt1"/>
                  </a:solidFill>
                  <a:latin typeface="Rockwell"/>
                  <a:ea typeface="Rockwell"/>
                  <a:cs typeface="Rockwell"/>
                  <a:sym typeface="Rockwell"/>
                </a:rPr>
                <a:t>¿Por qué es importante entender el consumo excesivo de alcohol? </a:t>
              </a:r>
              <a:endParaRPr/>
            </a:p>
          </p:txBody>
        </p:sp>
        <p:sp>
          <p:nvSpPr>
            <p:cNvPr id="158" name="Google Shape;158;p2"/>
            <p:cNvSpPr/>
            <p:nvPr/>
          </p:nvSpPr>
          <p:spPr>
            <a:xfrm>
              <a:off x="6568287" y="939003"/>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txBox="1"/>
            <p:nvPr/>
          </p:nvSpPr>
          <p:spPr>
            <a:xfrm>
              <a:off x="6568287" y="939003"/>
              <a:ext cx="1338300" cy="803100"/>
            </a:xfrm>
            <a:prstGeom prst="rect">
              <a:avLst/>
            </a:prstGeom>
            <a:noFill/>
            <a:ln>
              <a:noFill/>
            </a:ln>
          </p:spPr>
          <p:txBody>
            <a:bodyPr spcFirstLastPara="1" wrap="square" lIns="38100" tIns="38100" rIns="38100" bIns="38100" anchor="ctr" anchorCtr="0">
              <a:noAutofit/>
            </a:bodyPr>
            <a:lstStyle/>
            <a:p>
              <a:pPr marL="0" marR="0" lvl="0" indent="0" algn="l" rtl="0">
                <a:lnSpc>
                  <a:spcPct val="90000"/>
                </a:lnSpc>
                <a:spcBef>
                  <a:spcPts val="0"/>
                </a:spcBef>
                <a:spcAft>
                  <a:spcPts val="0"/>
                </a:spcAft>
                <a:buClr>
                  <a:schemeClr val="lt1"/>
                </a:buClr>
                <a:buSzPts val="1000"/>
                <a:buFont typeface="Rockwell"/>
                <a:buNone/>
              </a:pPr>
              <a:r>
                <a:rPr lang="es" sz="1000">
                  <a:solidFill>
                    <a:schemeClr val="lt1"/>
                  </a:solidFill>
                  <a:latin typeface="Rockwell"/>
                  <a:ea typeface="Rockwell"/>
                  <a:cs typeface="Rockwell"/>
                  <a:sym typeface="Rockwell"/>
                </a:rPr>
                <a:t> </a:t>
              </a:r>
              <a:r>
                <a:rPr lang="es" sz="1000" b="0" i="0" u="none" strike="noStrike" cap="none">
                  <a:solidFill>
                    <a:schemeClr val="lt1"/>
                  </a:solidFill>
                  <a:latin typeface="Rockwell"/>
                  <a:ea typeface="Rockwell"/>
                  <a:cs typeface="Rockwell"/>
                  <a:sym typeface="Rockwell"/>
                </a:rPr>
                <a:t>Factores de Riesgos</a:t>
              </a:r>
              <a:endParaRPr/>
            </a:p>
          </p:txBody>
        </p:sp>
        <p:sp>
          <p:nvSpPr>
            <p:cNvPr id="160" name="Google Shape;160;p2"/>
            <p:cNvSpPr/>
            <p:nvPr/>
          </p:nvSpPr>
          <p:spPr>
            <a:xfrm>
              <a:off x="8040458" y="939003"/>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txBox="1"/>
            <p:nvPr/>
          </p:nvSpPr>
          <p:spPr>
            <a:xfrm>
              <a:off x="8040458" y="939003"/>
              <a:ext cx="1338300" cy="803100"/>
            </a:xfrm>
            <a:prstGeom prst="rect">
              <a:avLst/>
            </a:prstGeom>
            <a:noFill/>
            <a:ln>
              <a:noFill/>
            </a:ln>
          </p:spPr>
          <p:txBody>
            <a:bodyPr spcFirstLastPara="1" wrap="square" lIns="38100" tIns="38100" rIns="38100" bIns="38100" anchor="ctr" anchorCtr="0">
              <a:noAutofit/>
            </a:bodyPr>
            <a:lstStyle/>
            <a:p>
              <a:pPr marL="0" lvl="0" indent="0" algn="ctr" rtl="0">
                <a:lnSpc>
                  <a:spcPct val="90000"/>
                </a:lnSpc>
                <a:spcBef>
                  <a:spcPts val="0"/>
                </a:spcBef>
                <a:spcAft>
                  <a:spcPts val="0"/>
                </a:spcAft>
                <a:buClr>
                  <a:schemeClr val="lt1"/>
                </a:buClr>
                <a:buSzPts val="1000"/>
                <a:buFont typeface="Rockwell"/>
                <a:buNone/>
              </a:pPr>
              <a:r>
                <a:rPr lang="es" sz="1000">
                  <a:solidFill>
                    <a:schemeClr val="lt1"/>
                  </a:solidFill>
                  <a:latin typeface="Rockwell"/>
                  <a:ea typeface="Rockwell"/>
                  <a:cs typeface="Rockwell"/>
                  <a:sym typeface="Rockwell"/>
                </a:rPr>
                <a:t>Síntomas y Señales</a:t>
              </a:r>
              <a:endParaRPr/>
            </a:p>
          </p:txBody>
        </p:sp>
        <p:sp>
          <p:nvSpPr>
            <p:cNvPr id="162" name="Google Shape;162;p2"/>
            <p:cNvSpPr/>
            <p:nvPr/>
          </p:nvSpPr>
          <p:spPr>
            <a:xfrm>
              <a:off x="679605" y="1875839"/>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txBox="1"/>
            <p:nvPr/>
          </p:nvSpPr>
          <p:spPr>
            <a:xfrm>
              <a:off x="679605" y="1875839"/>
              <a:ext cx="1338300" cy="803100"/>
            </a:xfrm>
            <a:prstGeom prst="rect">
              <a:avLst/>
            </a:prstGeom>
            <a:noFill/>
            <a:ln>
              <a:noFill/>
            </a:ln>
          </p:spPr>
          <p:txBody>
            <a:bodyPr spcFirstLastPara="1" wrap="square" lIns="38100" tIns="38100" rIns="38100" bIns="38100" anchor="ctr" anchorCtr="0">
              <a:noAutofit/>
            </a:bodyPr>
            <a:lstStyle/>
            <a:p>
              <a:pPr marL="0" lvl="0" indent="0" algn="ctr" rtl="0">
                <a:lnSpc>
                  <a:spcPct val="90000"/>
                </a:lnSpc>
                <a:spcBef>
                  <a:spcPts val="0"/>
                </a:spcBef>
                <a:spcAft>
                  <a:spcPts val="0"/>
                </a:spcAft>
                <a:buClr>
                  <a:schemeClr val="lt1"/>
                </a:buClr>
                <a:buSzPts val="1000"/>
                <a:buFont typeface="Rockwell"/>
                <a:buNone/>
              </a:pPr>
              <a:r>
                <a:rPr lang="es" sz="1000">
                  <a:solidFill>
                    <a:schemeClr val="lt1"/>
                  </a:solidFill>
                  <a:latin typeface="Rockwell"/>
                  <a:ea typeface="Rockwell"/>
                  <a:cs typeface="Rockwell"/>
                  <a:sym typeface="Rockwell"/>
                </a:rPr>
                <a:t>Tratamiento(s) y Prevención</a:t>
              </a:r>
              <a:endParaRPr sz="1000">
                <a:solidFill>
                  <a:schemeClr val="lt1"/>
                </a:solidFill>
                <a:latin typeface="Rockwell"/>
                <a:ea typeface="Rockwell"/>
                <a:cs typeface="Rockwell"/>
                <a:sym typeface="Rockwell"/>
              </a:endParaRPr>
            </a:p>
          </p:txBody>
        </p:sp>
        <p:sp>
          <p:nvSpPr>
            <p:cNvPr id="164" name="Google Shape;164;p2"/>
            <p:cNvSpPr/>
            <p:nvPr/>
          </p:nvSpPr>
          <p:spPr>
            <a:xfrm>
              <a:off x="2151775" y="1875839"/>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txBox="1"/>
            <p:nvPr/>
          </p:nvSpPr>
          <p:spPr>
            <a:xfrm>
              <a:off x="2151775" y="1875839"/>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b="0" i="0" u="none" strike="noStrike" cap="none">
                  <a:solidFill>
                    <a:schemeClr val="lt1"/>
                  </a:solidFill>
                  <a:latin typeface="Rockwell"/>
                  <a:ea typeface="Rockwell"/>
                  <a:cs typeface="Rockwell"/>
                  <a:sym typeface="Rockwell"/>
                </a:rPr>
                <a:t> </a:t>
              </a:r>
              <a:r>
                <a:rPr lang="es" sz="1000">
                  <a:solidFill>
                    <a:schemeClr val="lt1"/>
                  </a:solidFill>
                  <a:latin typeface="Rockwell"/>
                  <a:ea typeface="Rockwell"/>
                  <a:cs typeface="Rockwell"/>
                  <a:sym typeface="Rockwell"/>
                </a:rPr>
                <a:t>Definición</a:t>
              </a:r>
              <a:r>
                <a:rPr lang="es" sz="1000" b="0" i="0" u="none" strike="noStrike" cap="none">
                  <a:solidFill>
                    <a:schemeClr val="lt1"/>
                  </a:solidFill>
                  <a:latin typeface="Rockwell"/>
                  <a:ea typeface="Rockwell"/>
                  <a:cs typeface="Rockwell"/>
                  <a:sym typeface="Rockwell"/>
                </a:rPr>
                <a:t> de  </a:t>
              </a:r>
              <a:r>
                <a:rPr lang="es" sz="1000">
                  <a:solidFill>
                    <a:schemeClr val="lt1"/>
                  </a:solidFill>
                  <a:latin typeface="Rockwell"/>
                  <a:ea typeface="Rockwell"/>
                  <a:cs typeface="Rockwell"/>
                  <a:sym typeface="Rockwell"/>
                </a:rPr>
                <a:t>COVID-19</a:t>
              </a:r>
              <a:endParaRPr/>
            </a:p>
          </p:txBody>
        </p:sp>
        <p:sp>
          <p:nvSpPr>
            <p:cNvPr id="166" name="Google Shape;166;p2"/>
            <p:cNvSpPr/>
            <p:nvPr/>
          </p:nvSpPr>
          <p:spPr>
            <a:xfrm>
              <a:off x="3623946" y="1875839"/>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txBox="1"/>
            <p:nvPr/>
          </p:nvSpPr>
          <p:spPr>
            <a:xfrm>
              <a:off x="3623946" y="1875839"/>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dirty="0">
                  <a:solidFill>
                    <a:schemeClr val="lt1"/>
                  </a:solidFill>
                  <a:latin typeface="Rockwell"/>
                  <a:ea typeface="Rockwell"/>
                  <a:cs typeface="Rockwell"/>
                  <a:sym typeface="Rockwell"/>
                </a:rPr>
                <a:t>¿Por qué es importante entender el </a:t>
              </a:r>
              <a:r>
                <a:rPr lang="es" sz="1000" b="0" i="0" u="none" strike="noStrike" cap="none" dirty="0">
                  <a:solidFill>
                    <a:schemeClr val="lt1"/>
                  </a:solidFill>
                  <a:latin typeface="Rockwell"/>
                  <a:ea typeface="Rockwell"/>
                  <a:cs typeface="Rockwell"/>
                  <a:sym typeface="Rockwell"/>
                </a:rPr>
                <a:t>covid-19t?</a:t>
              </a:r>
              <a:endParaRPr dirty="0"/>
            </a:p>
          </p:txBody>
        </p:sp>
        <p:sp>
          <p:nvSpPr>
            <p:cNvPr id="168" name="Google Shape;168;p2"/>
            <p:cNvSpPr/>
            <p:nvPr/>
          </p:nvSpPr>
          <p:spPr>
            <a:xfrm>
              <a:off x="5096116" y="1875839"/>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txBox="1"/>
            <p:nvPr/>
          </p:nvSpPr>
          <p:spPr>
            <a:xfrm>
              <a:off x="5096116" y="1875839"/>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b="0" i="0" u="none" strike="noStrike" cap="none">
                  <a:solidFill>
                    <a:schemeClr val="lt1"/>
                  </a:solidFill>
                  <a:latin typeface="Rockwell"/>
                  <a:ea typeface="Rockwell"/>
                  <a:cs typeface="Rockwell"/>
                  <a:sym typeface="Rockwell"/>
                </a:rPr>
                <a:t>Factores de Riesgos</a:t>
              </a:r>
              <a:endParaRPr/>
            </a:p>
          </p:txBody>
        </p:sp>
        <p:sp>
          <p:nvSpPr>
            <p:cNvPr id="170" name="Google Shape;170;p2"/>
            <p:cNvSpPr/>
            <p:nvPr/>
          </p:nvSpPr>
          <p:spPr>
            <a:xfrm>
              <a:off x="6568287" y="1875839"/>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txBox="1"/>
            <p:nvPr/>
          </p:nvSpPr>
          <p:spPr>
            <a:xfrm>
              <a:off x="6568287" y="1875839"/>
              <a:ext cx="1338300" cy="803100"/>
            </a:xfrm>
            <a:prstGeom prst="rect">
              <a:avLst/>
            </a:prstGeom>
            <a:noFill/>
            <a:ln>
              <a:noFill/>
            </a:ln>
          </p:spPr>
          <p:txBody>
            <a:bodyPr spcFirstLastPara="1" wrap="square" lIns="38100" tIns="38100" rIns="38100" bIns="38100" anchor="ctr" anchorCtr="0">
              <a:noAutofit/>
            </a:bodyPr>
            <a:lstStyle/>
            <a:p>
              <a:pPr marL="0" lvl="0" indent="0" algn="ctr" rtl="0">
                <a:lnSpc>
                  <a:spcPct val="90000"/>
                </a:lnSpc>
                <a:spcBef>
                  <a:spcPts val="0"/>
                </a:spcBef>
                <a:spcAft>
                  <a:spcPts val="0"/>
                </a:spcAft>
                <a:buClr>
                  <a:schemeClr val="lt1"/>
                </a:buClr>
                <a:buSzPts val="1000"/>
                <a:buFont typeface="Rockwell"/>
                <a:buNone/>
              </a:pPr>
              <a:r>
                <a:rPr lang="es" sz="1000">
                  <a:solidFill>
                    <a:schemeClr val="lt1"/>
                  </a:solidFill>
                  <a:latin typeface="Rockwell"/>
                  <a:ea typeface="Rockwell"/>
                  <a:cs typeface="Rockwell"/>
                  <a:sym typeface="Rockwell"/>
                </a:rPr>
                <a:t>Síntomas y Señales</a:t>
              </a:r>
              <a:endParaRPr sz="1000">
                <a:solidFill>
                  <a:schemeClr val="lt1"/>
                </a:solidFill>
                <a:latin typeface="Rockwell"/>
                <a:ea typeface="Rockwell"/>
                <a:cs typeface="Rockwell"/>
                <a:sym typeface="Rockwell"/>
              </a:endParaRPr>
            </a:p>
          </p:txBody>
        </p:sp>
        <p:sp>
          <p:nvSpPr>
            <p:cNvPr id="172" name="Google Shape;172;p2"/>
            <p:cNvSpPr/>
            <p:nvPr/>
          </p:nvSpPr>
          <p:spPr>
            <a:xfrm>
              <a:off x="8040458" y="1875839"/>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txBox="1"/>
            <p:nvPr/>
          </p:nvSpPr>
          <p:spPr>
            <a:xfrm>
              <a:off x="8040458" y="1875839"/>
              <a:ext cx="1338300" cy="803100"/>
            </a:xfrm>
            <a:prstGeom prst="rect">
              <a:avLst/>
            </a:prstGeom>
            <a:noFill/>
            <a:ln>
              <a:noFill/>
            </a:ln>
          </p:spPr>
          <p:txBody>
            <a:bodyPr spcFirstLastPara="1" wrap="square" lIns="38100" tIns="38100" rIns="38100" bIns="38100" anchor="ctr" anchorCtr="0">
              <a:noAutofit/>
            </a:bodyPr>
            <a:lstStyle/>
            <a:p>
              <a:pPr marL="0" lvl="0" indent="0" algn="ctr" rtl="0">
                <a:lnSpc>
                  <a:spcPct val="90000"/>
                </a:lnSpc>
                <a:spcBef>
                  <a:spcPts val="0"/>
                </a:spcBef>
                <a:spcAft>
                  <a:spcPts val="0"/>
                </a:spcAft>
                <a:buClr>
                  <a:schemeClr val="lt1"/>
                </a:buClr>
                <a:buSzPts val="1000"/>
                <a:buFont typeface="Rockwell"/>
                <a:buNone/>
              </a:pPr>
              <a:r>
                <a:rPr lang="es" sz="1000">
                  <a:solidFill>
                    <a:schemeClr val="lt1"/>
                  </a:solidFill>
                  <a:latin typeface="Rockwell"/>
                  <a:ea typeface="Rockwell"/>
                  <a:cs typeface="Rockwell"/>
                  <a:sym typeface="Rockwell"/>
                </a:rPr>
                <a:t>Tratamiento(s) y Prevención</a:t>
              </a:r>
              <a:endParaRPr sz="1000">
                <a:solidFill>
                  <a:schemeClr val="lt1"/>
                </a:solidFill>
                <a:latin typeface="Rockwell"/>
                <a:ea typeface="Rockwell"/>
                <a:cs typeface="Rockwell"/>
                <a:sym typeface="Rockwell"/>
              </a:endParaRPr>
            </a:p>
          </p:txBody>
        </p:sp>
        <p:sp>
          <p:nvSpPr>
            <p:cNvPr id="174" name="Google Shape;174;p2"/>
            <p:cNvSpPr/>
            <p:nvPr/>
          </p:nvSpPr>
          <p:spPr>
            <a:xfrm>
              <a:off x="3623946" y="2812675"/>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txBox="1"/>
            <p:nvPr/>
          </p:nvSpPr>
          <p:spPr>
            <a:xfrm>
              <a:off x="3623946" y="2812675"/>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dirty="0">
                  <a:solidFill>
                    <a:schemeClr val="lt1"/>
                  </a:solidFill>
                  <a:latin typeface="Rockwell"/>
                  <a:ea typeface="Rockwell"/>
                  <a:cs typeface="Rockwell"/>
                  <a:sym typeface="Rockwell"/>
                </a:rPr>
                <a:t>¿Cuándo ver un médico o acudir ayuda de urgencia?</a:t>
              </a:r>
              <a:endParaRPr dirty="0"/>
            </a:p>
          </p:txBody>
        </p:sp>
        <p:sp>
          <p:nvSpPr>
            <p:cNvPr id="176" name="Google Shape;176;p2"/>
            <p:cNvSpPr/>
            <p:nvPr/>
          </p:nvSpPr>
          <p:spPr>
            <a:xfrm>
              <a:off x="5096116" y="2812675"/>
              <a:ext cx="1338300" cy="803100"/>
            </a:xfrm>
            <a:prstGeom prst="rect">
              <a:avLst/>
            </a:prstGeom>
            <a:solidFill>
              <a:srgbClr val="D3461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txBox="1"/>
            <p:nvPr/>
          </p:nvSpPr>
          <p:spPr>
            <a:xfrm>
              <a:off x="5096116" y="2812650"/>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Rockwell"/>
                <a:buNone/>
              </a:pPr>
              <a:r>
                <a:rPr lang="es" sz="1000" dirty="0">
                  <a:solidFill>
                    <a:schemeClr val="lt1"/>
                  </a:solidFill>
                  <a:latin typeface="Rockwell"/>
                  <a:ea typeface="Rockwell"/>
                  <a:cs typeface="Rockwell"/>
                  <a:sym typeface="Rockwell"/>
                </a:rPr>
                <a:t>Dónde encontrar ayuda</a:t>
              </a:r>
              <a:r>
                <a:rPr lang="es" sz="1000" b="0" i="0" u="none" strike="noStrike" cap="none" dirty="0">
                  <a:solidFill>
                    <a:schemeClr val="lt1"/>
                  </a:solidFill>
                  <a:latin typeface="Rockwell"/>
                  <a:ea typeface="Rockwell"/>
                  <a:cs typeface="Rockwell"/>
                  <a:sym typeface="Rockwell"/>
                </a:rPr>
                <a:t> </a:t>
              </a:r>
              <a:endParaRPr dirty="0"/>
            </a:p>
          </p:txBody>
        </p:sp>
        <p:sp>
          <p:nvSpPr>
            <p:cNvPr id="178" name="Google Shape;178;p2"/>
            <p:cNvSpPr txBox="1"/>
            <p:nvPr/>
          </p:nvSpPr>
          <p:spPr>
            <a:xfrm>
              <a:off x="679605" y="2167"/>
              <a:ext cx="1338300" cy="803100"/>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dk1"/>
                </a:buClr>
                <a:buSzPts val="1000"/>
                <a:buFont typeface="Rockwell"/>
                <a:buNone/>
              </a:pPr>
              <a:endParaRPr sz="1000" b="0" i="0" u="none" strike="noStrike" cap="none" dirty="0">
                <a:solidFill>
                  <a:schemeClr val="lt1"/>
                </a:solidFill>
                <a:latin typeface="Rockwell"/>
                <a:ea typeface="Rockwell"/>
                <a:cs typeface="Rockwell"/>
                <a:sym typeface="Rockwell"/>
              </a:endParaRPr>
            </a:p>
            <a:p>
              <a:pPr marL="0" marR="0" lvl="0" indent="0" algn="ctr" rtl="0">
                <a:lnSpc>
                  <a:spcPct val="90000"/>
                </a:lnSpc>
                <a:spcBef>
                  <a:spcPts val="350"/>
                </a:spcBef>
                <a:spcAft>
                  <a:spcPts val="0"/>
                </a:spcAft>
                <a:buClr>
                  <a:schemeClr val="lt1"/>
                </a:buClr>
                <a:buSzPts val="1000"/>
                <a:buFont typeface="Rockwell"/>
                <a:buNone/>
              </a:pPr>
              <a:r>
                <a:rPr lang="es" sz="1000" b="0" i="0" u="none" strike="noStrike" cap="none" dirty="0">
                  <a:solidFill>
                    <a:schemeClr val="lt1"/>
                  </a:solidFill>
                  <a:latin typeface="Rockwell"/>
                  <a:ea typeface="Rockwell"/>
                  <a:cs typeface="Rockwell"/>
                  <a:sym typeface="Rockwell"/>
                </a:rPr>
                <a:t> </a:t>
              </a:r>
              <a:r>
                <a:rPr lang="es" sz="1000" dirty="0">
                  <a:solidFill>
                    <a:schemeClr val="lt1"/>
                  </a:solidFill>
                  <a:latin typeface="Rockwell"/>
                  <a:ea typeface="Rockwell"/>
                  <a:cs typeface="Rockwell"/>
                  <a:sym typeface="Rockwell"/>
                </a:rPr>
                <a:t>Población Dirigida</a:t>
              </a:r>
              <a:r>
                <a:rPr lang="es" sz="1000" b="0" i="0" u="none" strike="noStrike" cap="none" dirty="0">
                  <a:solidFill>
                    <a:schemeClr val="lt1"/>
                  </a:solidFill>
                  <a:latin typeface="Rockwell"/>
                  <a:ea typeface="Rockwell"/>
                  <a:cs typeface="Rockwell"/>
                  <a:sym typeface="Rockwell"/>
                </a:rPr>
                <a:t>		</a:t>
              </a:r>
              <a:endParaRPr dirty="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0"/>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Font typeface="Rockwell"/>
              <a:buNone/>
            </a:pPr>
            <a:r>
              <a:rPr lang="es" sz="3200" dirty="0"/>
              <a:t>TRATAMIENTO(S) Y PREVENCIÓN(ES)</a:t>
            </a:r>
            <a:endParaRPr sz="3200" dirty="0"/>
          </a:p>
        </p:txBody>
      </p:sp>
      <p:grpSp>
        <p:nvGrpSpPr>
          <p:cNvPr id="417" name="Google Shape;417;p20"/>
          <p:cNvGrpSpPr/>
          <p:nvPr/>
        </p:nvGrpSpPr>
        <p:grpSpPr>
          <a:xfrm>
            <a:off x="1116996" y="2093970"/>
            <a:ext cx="9964103" cy="4047917"/>
            <a:chOff x="47148" y="1437"/>
            <a:chExt cx="9964103" cy="4047917"/>
          </a:xfrm>
        </p:grpSpPr>
        <p:sp>
          <p:nvSpPr>
            <p:cNvPr id="418" name="Google Shape;418;p20"/>
            <p:cNvSpPr/>
            <p:nvPr/>
          </p:nvSpPr>
          <p:spPr>
            <a:xfrm>
              <a:off x="47148" y="1437"/>
              <a:ext cx="3113782" cy="1868269"/>
            </a:xfrm>
            <a:prstGeom prst="rect">
              <a:avLst/>
            </a:prstGeom>
            <a:solidFill>
              <a:srgbClr val="0070C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0"/>
            <p:cNvSpPr txBox="1"/>
            <p:nvPr/>
          </p:nvSpPr>
          <p:spPr>
            <a:xfrm>
              <a:off x="47148" y="1437"/>
              <a:ext cx="3113782" cy="1868269"/>
            </a:xfrm>
            <a:prstGeom prst="rect">
              <a:avLst/>
            </a:prstGeom>
            <a:noFill/>
            <a:ln>
              <a:noFill/>
            </a:ln>
          </p:spPr>
          <p:txBody>
            <a:bodyPr spcFirstLastPara="1" wrap="square" lIns="34275" tIns="34275" rIns="34275" bIns="34275" anchor="ctr" anchorCtr="0">
              <a:noAutofit/>
            </a:bodyPr>
            <a:lstStyle/>
            <a:p>
              <a:pPr marL="0" marR="0" lvl="0" indent="0" algn="l" rtl="0">
                <a:lnSpc>
                  <a:spcPct val="90000"/>
                </a:lnSpc>
                <a:spcBef>
                  <a:spcPts val="0"/>
                </a:spcBef>
                <a:spcAft>
                  <a:spcPts val="0"/>
                </a:spcAft>
                <a:buClr>
                  <a:schemeClr val="lt1"/>
                </a:buClr>
                <a:buSzPts val="900"/>
                <a:buFont typeface="Rockwell"/>
                <a:buNone/>
              </a:pPr>
              <a:r>
                <a:rPr lang="es" sz="1000" dirty="0">
                  <a:solidFill>
                    <a:schemeClr val="lt1"/>
                  </a:solidFill>
                  <a:latin typeface="Rockwell"/>
                  <a:ea typeface="Rockwell"/>
                  <a:cs typeface="Rockwell"/>
                  <a:sym typeface="Rockwell"/>
                </a:rPr>
                <a:t>¡Vacunate! Las vacunas autorizadas contra el </a:t>
              </a:r>
              <a:r>
                <a:rPr lang="es" sz="1000" b="0" i="0" dirty="0">
                  <a:solidFill>
                    <a:schemeClr val="lt1"/>
                  </a:solidFill>
                  <a:latin typeface="Rockwell"/>
                  <a:ea typeface="Rockwell"/>
                  <a:cs typeface="Rockwell"/>
                  <a:sym typeface="Rockwell"/>
                </a:rPr>
                <a:t> COVID-19 pueden ayudar a protegerte de la misma.</a:t>
              </a:r>
              <a:endParaRPr sz="1000" dirty="0"/>
            </a:p>
          </p:txBody>
        </p:sp>
        <p:sp>
          <p:nvSpPr>
            <p:cNvPr id="420" name="Google Shape;420;p20"/>
            <p:cNvSpPr/>
            <p:nvPr/>
          </p:nvSpPr>
          <p:spPr>
            <a:xfrm>
              <a:off x="3472308" y="1437"/>
              <a:ext cx="3113782" cy="1868269"/>
            </a:xfrm>
            <a:prstGeom prst="rect">
              <a:avLst/>
            </a:prstGeom>
            <a:solidFill>
              <a:srgbClr val="0070C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0"/>
            <p:cNvSpPr txBox="1"/>
            <p:nvPr/>
          </p:nvSpPr>
          <p:spPr>
            <a:xfrm>
              <a:off x="3472302" y="1442"/>
              <a:ext cx="3113700" cy="1868400"/>
            </a:xfrm>
            <a:prstGeom prst="rect">
              <a:avLst/>
            </a:prstGeom>
            <a:noFill/>
            <a:ln>
              <a:noFill/>
            </a:ln>
          </p:spPr>
          <p:txBody>
            <a:bodyPr spcFirstLastPara="1" wrap="square" lIns="34275" tIns="34275" rIns="34275" bIns="34275" anchor="ctr" anchorCtr="0">
              <a:noAutofit/>
            </a:bodyPr>
            <a:lstStyle/>
            <a:p>
              <a:pPr marL="0" marR="0" lvl="0" indent="0" algn="l" rtl="0">
                <a:lnSpc>
                  <a:spcPct val="90000"/>
                </a:lnSpc>
                <a:spcBef>
                  <a:spcPts val="0"/>
                </a:spcBef>
                <a:spcAft>
                  <a:spcPts val="0"/>
                </a:spcAft>
                <a:buClr>
                  <a:schemeClr val="lt1"/>
                </a:buClr>
                <a:buSzPts val="900"/>
                <a:buFont typeface="Rockwell"/>
                <a:buNone/>
              </a:pPr>
              <a:r>
                <a:rPr lang="es" sz="1000" dirty="0">
                  <a:solidFill>
                    <a:schemeClr val="lt1"/>
                  </a:solidFill>
                  <a:latin typeface="Rockwell"/>
                  <a:ea typeface="Rockwell"/>
                  <a:cs typeface="Rockwell"/>
                  <a:sym typeface="Rockwell"/>
                </a:rPr>
                <a:t>¡Use una mascarilla! Si no estas totalmente vacunado y tienes 2 años o más, debes usar una mascarilla en lugares públicos cerrados.</a:t>
              </a:r>
              <a:endParaRPr sz="1000" dirty="0">
                <a:solidFill>
                  <a:schemeClr val="lt1"/>
                </a:solidFill>
                <a:latin typeface="Rockwell"/>
                <a:ea typeface="Rockwell"/>
                <a:cs typeface="Rockwell"/>
                <a:sym typeface="Rockwell"/>
              </a:endParaRPr>
            </a:p>
          </p:txBody>
        </p:sp>
        <p:sp>
          <p:nvSpPr>
            <p:cNvPr id="422" name="Google Shape;422;p20"/>
            <p:cNvSpPr/>
            <p:nvPr/>
          </p:nvSpPr>
          <p:spPr>
            <a:xfrm>
              <a:off x="6897469" y="1437"/>
              <a:ext cx="3113782" cy="1868269"/>
            </a:xfrm>
            <a:prstGeom prst="rect">
              <a:avLst/>
            </a:prstGeom>
            <a:solidFill>
              <a:srgbClr val="0070C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0"/>
            <p:cNvSpPr txBox="1"/>
            <p:nvPr/>
          </p:nvSpPr>
          <p:spPr>
            <a:xfrm>
              <a:off x="6897469" y="1437"/>
              <a:ext cx="3113782" cy="1868269"/>
            </a:xfrm>
            <a:prstGeom prst="rect">
              <a:avLst/>
            </a:prstGeom>
            <a:noFill/>
            <a:ln>
              <a:noFill/>
            </a:ln>
          </p:spPr>
          <p:txBody>
            <a:bodyPr spcFirstLastPara="1" wrap="square" lIns="34275" tIns="34275" rIns="34275" bIns="34275" anchor="t" anchorCtr="0">
              <a:noAutofit/>
            </a:bodyPr>
            <a:lstStyle/>
            <a:p>
              <a:pPr marL="0" marR="0" lvl="0" indent="0" algn="l" rtl="0">
                <a:lnSpc>
                  <a:spcPct val="90000"/>
                </a:lnSpc>
                <a:spcBef>
                  <a:spcPts val="0"/>
                </a:spcBef>
                <a:spcAft>
                  <a:spcPts val="0"/>
                </a:spcAft>
                <a:buClr>
                  <a:schemeClr val="dk1"/>
                </a:buClr>
                <a:buSzPts val="900"/>
                <a:buFont typeface="Rockwell"/>
                <a:buNone/>
              </a:pPr>
              <a:endParaRPr sz="900" b="0" i="0" dirty="0">
                <a:solidFill>
                  <a:schemeClr val="lt1"/>
                </a:solidFill>
                <a:latin typeface="Rockwell"/>
                <a:ea typeface="Rockwell"/>
                <a:cs typeface="Rockwell"/>
                <a:sym typeface="Rockwell"/>
              </a:endParaRPr>
            </a:p>
            <a:p>
              <a:pPr marL="0" marR="0" lvl="0" indent="0" algn="l" rtl="0">
                <a:lnSpc>
                  <a:spcPct val="90000"/>
                </a:lnSpc>
                <a:spcBef>
                  <a:spcPts val="315"/>
                </a:spcBef>
                <a:spcAft>
                  <a:spcPts val="0"/>
                </a:spcAft>
                <a:buClr>
                  <a:schemeClr val="lt1"/>
                </a:buClr>
                <a:buSzPts val="900"/>
                <a:buFont typeface="Rockwell"/>
                <a:buNone/>
              </a:pPr>
              <a:r>
                <a:rPr lang="es" sz="900" dirty="0">
                  <a:solidFill>
                    <a:schemeClr val="lt1"/>
                  </a:solidFill>
                  <a:latin typeface="Rockwell"/>
                  <a:ea typeface="Rockwell"/>
                  <a:cs typeface="Rockwell"/>
                  <a:sym typeface="Rockwell"/>
                </a:rPr>
                <a:t>¡</a:t>
              </a:r>
              <a:r>
                <a:rPr lang="es" sz="1000" dirty="0">
                  <a:solidFill>
                    <a:schemeClr val="lt1"/>
                  </a:solidFill>
                  <a:latin typeface="Rockwell"/>
                  <a:ea typeface="Rockwell"/>
                  <a:cs typeface="Rockwell"/>
                  <a:sym typeface="Rockwell"/>
                </a:rPr>
                <a:t>Manténgase</a:t>
              </a:r>
              <a:r>
                <a:rPr lang="es" sz="1000" b="0" i="0" dirty="0">
                  <a:solidFill>
                    <a:schemeClr val="lt1"/>
                  </a:solidFill>
                  <a:latin typeface="Rockwell"/>
                  <a:ea typeface="Rockwell"/>
                  <a:cs typeface="Rockwell"/>
                  <a:sym typeface="Rockwell"/>
                </a:rPr>
                <a:t> a 2 metros (6 pies)  de </a:t>
              </a:r>
              <a:r>
                <a:rPr lang="es" sz="1000" dirty="0">
                  <a:solidFill>
                    <a:schemeClr val="lt1"/>
                  </a:solidFill>
                  <a:latin typeface="Rockwell"/>
                  <a:ea typeface="Rockwell"/>
                  <a:cs typeface="Rockwell"/>
                  <a:sym typeface="Rockwell"/>
                </a:rPr>
                <a:t>distancia</a:t>
              </a:r>
              <a:r>
                <a:rPr lang="es" sz="1000" b="0" i="0" dirty="0">
                  <a:solidFill>
                    <a:schemeClr val="lt1"/>
                  </a:solidFill>
                  <a:latin typeface="Rockwell"/>
                  <a:ea typeface="Rockwell"/>
                  <a:cs typeface="Rockwell"/>
                  <a:sym typeface="Rockwell"/>
                </a:rPr>
                <a:t> de los </a:t>
              </a:r>
              <a:r>
                <a:rPr lang="es" sz="1000" dirty="0">
                  <a:solidFill>
                    <a:schemeClr val="lt1"/>
                  </a:solidFill>
                  <a:latin typeface="Rockwell"/>
                  <a:ea typeface="Rockwell"/>
                  <a:cs typeface="Rockwell"/>
                  <a:sym typeface="Rockwell"/>
                </a:rPr>
                <a:t>demás</a:t>
              </a:r>
              <a:r>
                <a:rPr lang="es" sz="1000" b="0" i="0" dirty="0">
                  <a:solidFill>
                    <a:schemeClr val="lt1"/>
                  </a:solidFill>
                  <a:latin typeface="Rockwell"/>
                  <a:ea typeface="Rockwell"/>
                  <a:cs typeface="Rockwell"/>
                  <a:sym typeface="Rockwell"/>
                </a:rPr>
                <a:t>!</a:t>
              </a:r>
              <a:endParaRPr sz="1600" dirty="0"/>
            </a:p>
            <a:p>
              <a:pPr marL="0" marR="0" lvl="0" indent="0" algn="l" rtl="0">
                <a:lnSpc>
                  <a:spcPct val="90000"/>
                </a:lnSpc>
                <a:spcBef>
                  <a:spcPts val="315"/>
                </a:spcBef>
                <a:spcAft>
                  <a:spcPts val="0"/>
                </a:spcAft>
                <a:buClr>
                  <a:schemeClr val="lt1"/>
                </a:buClr>
                <a:buSzPts val="900"/>
                <a:buFont typeface="Rockwell"/>
                <a:buNone/>
              </a:pPr>
              <a:r>
                <a:rPr lang="es" sz="1000" b="1" dirty="0">
                  <a:solidFill>
                    <a:schemeClr val="lt1"/>
                  </a:solidFill>
                  <a:latin typeface="Rockwell"/>
                  <a:ea typeface="Rockwell"/>
                  <a:cs typeface="Rockwell"/>
                  <a:sym typeface="Rockwell"/>
                </a:rPr>
                <a:t>Dentro de su hogar</a:t>
              </a:r>
              <a:r>
                <a:rPr lang="es" sz="1000" b="1" i="0" dirty="0">
                  <a:solidFill>
                    <a:schemeClr val="lt1"/>
                  </a:solidFill>
                  <a:latin typeface="Rockwell"/>
                  <a:ea typeface="Rockwell"/>
                  <a:cs typeface="Rockwell"/>
                  <a:sym typeface="Rockwell"/>
                </a:rPr>
                <a:t>: </a:t>
              </a:r>
              <a:r>
                <a:rPr lang="es" sz="1000" i="0" dirty="0">
                  <a:solidFill>
                    <a:schemeClr val="lt1"/>
                  </a:solidFill>
                  <a:latin typeface="Rockwell"/>
                  <a:ea typeface="Rockwell"/>
                  <a:cs typeface="Rockwell"/>
                  <a:sym typeface="Rockwell"/>
                </a:rPr>
                <a:t>Evite el contacto estrecho con las personas enfermas.  Si es posible, mantenga una distancia de 2 metros (6 pies) entre la persona enferma y los </a:t>
              </a:r>
              <a:r>
                <a:rPr lang="es" sz="1000" dirty="0">
                  <a:solidFill>
                    <a:schemeClr val="lt1"/>
                  </a:solidFill>
                  <a:latin typeface="Rockwell"/>
                  <a:ea typeface="Rockwell"/>
                  <a:cs typeface="Rockwell"/>
                  <a:sym typeface="Rockwell"/>
                </a:rPr>
                <a:t>demás</a:t>
              </a:r>
              <a:r>
                <a:rPr lang="es" sz="1000" i="0" dirty="0">
                  <a:solidFill>
                    <a:schemeClr val="lt1"/>
                  </a:solidFill>
                  <a:latin typeface="Rockwell"/>
                  <a:ea typeface="Rockwell"/>
                  <a:cs typeface="Rockwell"/>
                  <a:sym typeface="Rockwell"/>
                </a:rPr>
                <a:t> miembros de la cas</a:t>
              </a:r>
              <a:r>
                <a:rPr lang="es" sz="1000" dirty="0">
                  <a:solidFill>
                    <a:schemeClr val="lt1"/>
                  </a:solidFill>
                  <a:latin typeface="Rockwell"/>
                  <a:ea typeface="Rockwell"/>
                  <a:cs typeface="Rockwell"/>
                  <a:sym typeface="Rockwell"/>
                </a:rPr>
                <a:t>a.</a:t>
              </a:r>
              <a:endParaRPr sz="1000" dirty="0">
                <a:solidFill>
                  <a:schemeClr val="lt1"/>
                </a:solidFill>
                <a:latin typeface="Rockwell"/>
                <a:ea typeface="Rockwell"/>
                <a:cs typeface="Rockwell"/>
                <a:sym typeface="Rockwell"/>
              </a:endParaRPr>
            </a:p>
            <a:p>
              <a:pPr marL="57150" marR="0" lvl="1" indent="-57150" algn="l" rtl="0">
                <a:lnSpc>
                  <a:spcPct val="90000"/>
                </a:lnSpc>
                <a:spcBef>
                  <a:spcPts val="315"/>
                </a:spcBef>
                <a:spcAft>
                  <a:spcPts val="0"/>
                </a:spcAft>
                <a:buClr>
                  <a:schemeClr val="lt1"/>
                </a:buClr>
                <a:buSzPts val="900"/>
                <a:buFont typeface="Rockwell"/>
                <a:buNone/>
              </a:pPr>
              <a:r>
                <a:rPr lang="es" sz="1000" b="1" dirty="0">
                  <a:solidFill>
                    <a:schemeClr val="lt1"/>
                  </a:solidFill>
                  <a:latin typeface="Rockwell"/>
                  <a:ea typeface="Rockwell"/>
                  <a:cs typeface="Rockwell"/>
                  <a:sym typeface="Rockwell"/>
                </a:rPr>
                <a:t>Fuera de su casa: Ponga 6 pies de distancia entre usted y las personas que no viven en su casa.</a:t>
              </a:r>
              <a:r>
                <a:rPr lang="es" sz="1000" b="1" i="0" u="none" strike="noStrike" cap="none" dirty="0">
                  <a:solidFill>
                    <a:schemeClr val="lt1"/>
                  </a:solidFill>
                  <a:latin typeface="Rockwell"/>
                  <a:ea typeface="Rockwell"/>
                  <a:cs typeface="Rockwell"/>
                  <a:sym typeface="Rockwell"/>
                </a:rPr>
                <a:t> </a:t>
              </a:r>
              <a:endParaRPr sz="1600" dirty="0"/>
            </a:p>
          </p:txBody>
        </p:sp>
        <p:sp>
          <p:nvSpPr>
            <p:cNvPr id="424" name="Google Shape;424;p20"/>
            <p:cNvSpPr/>
            <p:nvPr/>
          </p:nvSpPr>
          <p:spPr>
            <a:xfrm>
              <a:off x="47148" y="2181085"/>
              <a:ext cx="3113782" cy="1868269"/>
            </a:xfrm>
            <a:prstGeom prst="rect">
              <a:avLst/>
            </a:prstGeom>
            <a:solidFill>
              <a:srgbClr val="0070C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txBox="1"/>
            <p:nvPr/>
          </p:nvSpPr>
          <p:spPr>
            <a:xfrm>
              <a:off x="47148" y="2181085"/>
              <a:ext cx="3113782" cy="1868269"/>
            </a:xfrm>
            <a:prstGeom prst="rect">
              <a:avLst/>
            </a:prstGeom>
            <a:noFill/>
            <a:ln>
              <a:noFill/>
            </a:ln>
          </p:spPr>
          <p:txBody>
            <a:bodyPr spcFirstLastPara="1" wrap="square" lIns="34275" tIns="34275" rIns="34275" bIns="34275" anchor="ctr" anchorCtr="0">
              <a:noAutofit/>
            </a:bodyPr>
            <a:lstStyle/>
            <a:p>
              <a:pPr marL="0" marR="0" lvl="0" indent="0" algn="l" rtl="0">
                <a:lnSpc>
                  <a:spcPct val="90000"/>
                </a:lnSpc>
                <a:spcBef>
                  <a:spcPts val="0"/>
                </a:spcBef>
                <a:spcAft>
                  <a:spcPts val="0"/>
                </a:spcAft>
                <a:buClr>
                  <a:schemeClr val="lt1"/>
                </a:buClr>
                <a:buSzPts val="900"/>
                <a:buFont typeface="Rockwell"/>
                <a:buNone/>
              </a:pPr>
              <a:r>
                <a:rPr lang="es" sz="1000" dirty="0">
                  <a:solidFill>
                    <a:schemeClr val="lt1"/>
                  </a:solidFill>
                  <a:latin typeface="Rockwell"/>
                  <a:ea typeface="Rockwell"/>
                  <a:cs typeface="Rockwell"/>
                  <a:sym typeface="Rockwell"/>
                </a:rPr>
                <a:t>¡Evita las multitudes y/o los espacios mal ventilados!  Estar en multitudes como en restaurantes, bares, gimnasios o cine te pone en mayor riesgo del </a:t>
              </a:r>
              <a:r>
                <a:rPr lang="es" sz="1000" b="0" i="0" dirty="0">
                  <a:solidFill>
                    <a:schemeClr val="lt1"/>
                  </a:solidFill>
                  <a:latin typeface="Rockwell"/>
                  <a:ea typeface="Rockwell"/>
                  <a:cs typeface="Rockwell"/>
                  <a:sym typeface="Rockwell"/>
                </a:rPr>
                <a:t> COVID-19</a:t>
              </a:r>
              <a:r>
                <a:rPr lang="es" sz="900" b="0" i="0" dirty="0">
                  <a:solidFill>
                    <a:schemeClr val="lt1"/>
                  </a:solidFill>
                  <a:latin typeface="Rockwell"/>
                  <a:ea typeface="Rockwell"/>
                  <a:cs typeface="Rockwell"/>
                  <a:sym typeface="Rockwell"/>
                </a:rPr>
                <a:t>.</a:t>
              </a:r>
              <a:endParaRPr sz="900" dirty="0">
                <a:solidFill>
                  <a:schemeClr val="lt1"/>
                </a:solidFill>
                <a:latin typeface="Rockwell"/>
                <a:ea typeface="Rockwell"/>
                <a:cs typeface="Rockwell"/>
                <a:sym typeface="Rockwell"/>
              </a:endParaRPr>
            </a:p>
          </p:txBody>
        </p:sp>
        <p:sp>
          <p:nvSpPr>
            <p:cNvPr id="426" name="Google Shape;426;p20"/>
            <p:cNvSpPr/>
            <p:nvPr/>
          </p:nvSpPr>
          <p:spPr>
            <a:xfrm>
              <a:off x="3472308" y="2181085"/>
              <a:ext cx="3113782" cy="1868269"/>
            </a:xfrm>
            <a:prstGeom prst="rect">
              <a:avLst/>
            </a:prstGeom>
            <a:solidFill>
              <a:srgbClr val="0070C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0"/>
            <p:cNvSpPr txBox="1"/>
            <p:nvPr/>
          </p:nvSpPr>
          <p:spPr>
            <a:xfrm>
              <a:off x="3472308" y="2181085"/>
              <a:ext cx="3113782" cy="1868269"/>
            </a:xfrm>
            <a:prstGeom prst="rect">
              <a:avLst/>
            </a:prstGeom>
            <a:noFill/>
            <a:ln>
              <a:noFill/>
            </a:ln>
          </p:spPr>
          <p:txBody>
            <a:bodyPr spcFirstLastPara="1" wrap="square" lIns="34275" tIns="34275" rIns="34275" bIns="34275" anchor="ctr" anchorCtr="0">
              <a:noAutofit/>
            </a:bodyPr>
            <a:lstStyle/>
            <a:p>
              <a:pPr marL="0" marR="0" lvl="0" indent="0" algn="l" rtl="0">
                <a:lnSpc>
                  <a:spcPct val="90000"/>
                </a:lnSpc>
                <a:spcBef>
                  <a:spcPts val="0"/>
                </a:spcBef>
                <a:spcAft>
                  <a:spcPts val="0"/>
                </a:spcAft>
                <a:buClr>
                  <a:schemeClr val="lt1"/>
                </a:buClr>
                <a:buSzPts val="900"/>
                <a:buFont typeface="Rockwell"/>
                <a:buNone/>
              </a:pPr>
              <a:r>
                <a:rPr lang="es" sz="1000" dirty="0">
                  <a:solidFill>
                    <a:schemeClr val="lt1"/>
                  </a:solidFill>
                  <a:latin typeface="Rockwell"/>
                  <a:ea typeface="Rockwell"/>
                  <a:cs typeface="Rockwell"/>
                  <a:sym typeface="Rockwell"/>
                </a:rPr>
                <a:t>¡Lávese las manos! Lávese las manos a menudo con agua y jabón durante al menos 20 segundos, especialmente después de haber estado en un lugar público, o después de sonarse la nariz, toser o estornudar.  Utiliza también un desinfectante de manos si no dispones de agua y jabón.</a:t>
              </a:r>
              <a:endParaRPr sz="1000" dirty="0">
                <a:solidFill>
                  <a:schemeClr val="lt1"/>
                </a:solidFill>
                <a:latin typeface="Rockwell"/>
                <a:ea typeface="Rockwell"/>
                <a:cs typeface="Rockwell"/>
                <a:sym typeface="Rockwell"/>
              </a:endParaRPr>
            </a:p>
          </p:txBody>
        </p:sp>
        <p:sp>
          <p:nvSpPr>
            <p:cNvPr id="428" name="Google Shape;428;p20"/>
            <p:cNvSpPr/>
            <p:nvPr/>
          </p:nvSpPr>
          <p:spPr>
            <a:xfrm>
              <a:off x="6897469" y="2181085"/>
              <a:ext cx="3113782" cy="1868269"/>
            </a:xfrm>
            <a:prstGeom prst="rect">
              <a:avLst/>
            </a:prstGeom>
            <a:solidFill>
              <a:srgbClr val="0070C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0"/>
            <p:cNvSpPr txBox="1"/>
            <p:nvPr/>
          </p:nvSpPr>
          <p:spPr>
            <a:xfrm>
              <a:off x="6897469" y="2181085"/>
              <a:ext cx="3113782" cy="1868269"/>
            </a:xfrm>
            <a:prstGeom prst="rect">
              <a:avLst/>
            </a:prstGeom>
            <a:noFill/>
            <a:ln>
              <a:noFill/>
            </a:ln>
          </p:spPr>
          <p:txBody>
            <a:bodyPr spcFirstLastPara="1" wrap="square" lIns="34275" tIns="34275" rIns="34275" bIns="34275" anchor="t" anchorCtr="0">
              <a:noAutofit/>
            </a:bodyPr>
            <a:lstStyle/>
            <a:p>
              <a:pPr marL="0" marR="0" lvl="0" indent="0" algn="ctr" rtl="0">
                <a:lnSpc>
                  <a:spcPct val="90000"/>
                </a:lnSpc>
                <a:spcBef>
                  <a:spcPts val="0"/>
                </a:spcBef>
                <a:spcAft>
                  <a:spcPts val="0"/>
                </a:spcAft>
                <a:buClr>
                  <a:schemeClr val="lt1"/>
                </a:buClr>
                <a:buSzPts val="900"/>
                <a:buFont typeface="Rockwell"/>
                <a:buNone/>
              </a:pPr>
              <a:r>
                <a:rPr lang="es" sz="1000" dirty="0">
                  <a:solidFill>
                    <a:schemeClr val="lt1"/>
                  </a:solidFill>
                  <a:latin typeface="Rockwell"/>
                  <a:ea typeface="Rockwell"/>
                  <a:cs typeface="Rockwell"/>
                  <a:sym typeface="Rockwell"/>
                </a:rPr>
                <a:t>¡</a:t>
              </a:r>
              <a:r>
                <a:rPr lang="es" sz="1000" b="0" i="0" dirty="0">
                  <a:solidFill>
                    <a:schemeClr val="lt1"/>
                  </a:solidFill>
                  <a:latin typeface="Rockwell"/>
                  <a:ea typeface="Rockwell"/>
                  <a:cs typeface="Rockwell"/>
                  <a:sym typeface="Rockwell"/>
                </a:rPr>
                <a:t>Cubr</a:t>
              </a:r>
              <a:r>
                <a:rPr lang="es" sz="1000" dirty="0">
                  <a:solidFill>
                    <a:schemeClr val="lt1"/>
                  </a:solidFill>
                  <a:latin typeface="Rockwell"/>
                  <a:ea typeface="Rockwell"/>
                  <a:cs typeface="Rockwell"/>
                  <a:sym typeface="Rockwell"/>
                </a:rPr>
                <a:t>e</a:t>
              </a:r>
              <a:r>
                <a:rPr lang="es" sz="1000" b="0" i="0" dirty="0">
                  <a:solidFill>
                    <a:schemeClr val="lt1"/>
                  </a:solidFill>
                  <a:latin typeface="Rockwell"/>
                  <a:ea typeface="Rockwell"/>
                  <a:cs typeface="Rockwell"/>
                  <a:sym typeface="Rockwell"/>
                </a:rPr>
                <a:t> la tos y los </a:t>
              </a:r>
              <a:r>
                <a:rPr lang="es" sz="1000" dirty="0">
                  <a:solidFill>
                    <a:schemeClr val="lt1"/>
                  </a:solidFill>
                  <a:latin typeface="Rockwell"/>
                  <a:ea typeface="Rockwell"/>
                  <a:cs typeface="Rockwell"/>
                  <a:sym typeface="Rockwell"/>
                </a:rPr>
                <a:t>estornudos</a:t>
              </a:r>
              <a:r>
                <a:rPr lang="es" sz="1000" b="0" i="0" dirty="0">
                  <a:solidFill>
                    <a:schemeClr val="lt1"/>
                  </a:solidFill>
                  <a:latin typeface="Rockwell"/>
                  <a:ea typeface="Rockwell"/>
                  <a:cs typeface="Rockwell"/>
                  <a:sym typeface="Rockwell"/>
                </a:rPr>
                <a:t>!</a:t>
              </a:r>
              <a:endParaRPr sz="1000" dirty="0">
                <a:solidFill>
                  <a:schemeClr val="lt1"/>
                </a:solidFill>
                <a:latin typeface="Rockwell"/>
                <a:ea typeface="Rockwell"/>
                <a:cs typeface="Rockwell"/>
                <a:sym typeface="Rockwell"/>
              </a:endParaRPr>
            </a:p>
            <a:p>
              <a:pPr marL="57150" marR="0" lvl="1" indent="-57150" algn="l" rtl="0">
                <a:lnSpc>
                  <a:spcPct val="90000"/>
                </a:lnSpc>
                <a:spcBef>
                  <a:spcPts val="315"/>
                </a:spcBef>
                <a:spcAft>
                  <a:spcPts val="0"/>
                </a:spcAft>
                <a:buClr>
                  <a:schemeClr val="dk1"/>
                </a:buClr>
                <a:buSzPts val="900"/>
                <a:buFont typeface="Rockwell"/>
                <a:buNone/>
              </a:pPr>
              <a:endParaRPr sz="1000" b="0" i="0" u="none" strike="noStrike" cap="none" dirty="0">
                <a:solidFill>
                  <a:schemeClr val="lt1"/>
                </a:solidFill>
                <a:latin typeface="Rockwell"/>
                <a:ea typeface="Rockwell"/>
                <a:cs typeface="Rockwell"/>
                <a:sym typeface="Rockwell"/>
              </a:endParaRPr>
            </a:p>
            <a:p>
              <a:pPr marL="57150" marR="0" lvl="1" indent="-57150" algn="l" rtl="0">
                <a:lnSpc>
                  <a:spcPct val="90000"/>
                </a:lnSpc>
                <a:spcBef>
                  <a:spcPts val="135"/>
                </a:spcBef>
                <a:spcAft>
                  <a:spcPts val="0"/>
                </a:spcAft>
                <a:buClr>
                  <a:schemeClr val="dk1"/>
                </a:buClr>
                <a:buSzPts val="900"/>
                <a:buFont typeface="Rockwell"/>
                <a:buNone/>
              </a:pPr>
              <a:endParaRPr sz="1000" b="0" i="0" u="none" strike="noStrike" cap="none" dirty="0">
                <a:solidFill>
                  <a:schemeClr val="lt1"/>
                </a:solidFill>
                <a:latin typeface="Rockwell"/>
                <a:ea typeface="Rockwell"/>
                <a:cs typeface="Rockwell"/>
                <a:sym typeface="Rockwell"/>
              </a:endParaRPr>
            </a:p>
            <a:p>
              <a:pPr marL="57150" marR="0" lvl="1" indent="-57150" algn="l" rtl="0">
                <a:lnSpc>
                  <a:spcPct val="90000"/>
                </a:lnSpc>
                <a:spcBef>
                  <a:spcPts val="135"/>
                </a:spcBef>
                <a:spcAft>
                  <a:spcPts val="0"/>
                </a:spcAft>
                <a:buClr>
                  <a:schemeClr val="lt1"/>
                </a:buClr>
                <a:buSzPts val="900"/>
                <a:buFont typeface="Rockwell"/>
                <a:buNone/>
              </a:pPr>
              <a:r>
                <a:rPr lang="es" sz="1000" b="1" dirty="0">
                  <a:solidFill>
                    <a:schemeClr val="lt1"/>
                  </a:solidFill>
                  <a:latin typeface="Rockwell"/>
                  <a:ea typeface="Rockwell"/>
                  <a:cs typeface="Rockwell"/>
                  <a:sym typeface="Rockwell"/>
                </a:rPr>
                <a:t>Si lleva una mascarilla</a:t>
              </a:r>
              <a:r>
                <a:rPr lang="es" sz="1000" b="0" i="0" u="none" strike="noStrike" cap="none" dirty="0">
                  <a:solidFill>
                    <a:schemeClr val="lt1"/>
                  </a:solidFill>
                  <a:latin typeface="Rockwell"/>
                  <a:ea typeface="Rockwell"/>
                  <a:cs typeface="Rockwell"/>
                  <a:sym typeface="Rockwell"/>
                </a:rPr>
                <a:t>: Puede toser o </a:t>
              </a:r>
              <a:r>
                <a:rPr lang="es" sz="1000" dirty="0">
                  <a:solidFill>
                    <a:schemeClr val="lt1"/>
                  </a:solidFill>
                  <a:latin typeface="Rockwell"/>
                  <a:ea typeface="Rockwell"/>
                  <a:cs typeface="Rockwell"/>
                  <a:sym typeface="Rockwell"/>
                </a:rPr>
                <a:t>estornudar</a:t>
              </a:r>
              <a:r>
                <a:rPr lang="es" sz="1000" b="0" i="0" u="none" strike="noStrike" cap="none" dirty="0">
                  <a:solidFill>
                    <a:schemeClr val="lt1"/>
                  </a:solidFill>
                  <a:latin typeface="Rockwell"/>
                  <a:ea typeface="Rockwell"/>
                  <a:cs typeface="Rockwell"/>
                  <a:sym typeface="Rockwell"/>
                </a:rPr>
                <a:t> dentro de la mascarilla.  </a:t>
              </a:r>
              <a:r>
                <a:rPr lang="es" sz="1000" dirty="0">
                  <a:solidFill>
                    <a:schemeClr val="lt1"/>
                  </a:solidFill>
                  <a:latin typeface="Rockwell"/>
                  <a:ea typeface="Rockwell"/>
                  <a:cs typeface="Rockwell"/>
                  <a:sym typeface="Rockwell"/>
                </a:rPr>
                <a:t>Póngase</a:t>
              </a:r>
              <a:r>
                <a:rPr lang="es" sz="1000" b="0" i="0" u="none" strike="noStrike" cap="none" dirty="0">
                  <a:solidFill>
                    <a:schemeClr val="lt1"/>
                  </a:solidFill>
                  <a:latin typeface="Rockwell"/>
                  <a:ea typeface="Rockwell"/>
                  <a:cs typeface="Rockwell"/>
                  <a:sym typeface="Rockwell"/>
                </a:rPr>
                <a:t> una nueva mascarilla limpia lo antes posible y </a:t>
              </a:r>
              <a:r>
                <a:rPr lang="es" sz="1000" dirty="0">
                  <a:solidFill>
                    <a:schemeClr val="lt1"/>
                  </a:solidFill>
                  <a:latin typeface="Rockwell"/>
                  <a:ea typeface="Rockwell"/>
                  <a:cs typeface="Rockwell"/>
                  <a:sym typeface="Rockwell"/>
                </a:rPr>
                <a:t>lávese</a:t>
              </a:r>
              <a:r>
                <a:rPr lang="es" sz="1000" b="0" i="0" u="none" strike="noStrike" cap="none" dirty="0">
                  <a:solidFill>
                    <a:schemeClr val="lt1"/>
                  </a:solidFill>
                  <a:latin typeface="Rockwell"/>
                  <a:ea typeface="Rockwell"/>
                  <a:cs typeface="Rockwell"/>
                  <a:sym typeface="Rockwell"/>
                </a:rPr>
                <a:t> las manos.</a:t>
              </a:r>
              <a:endParaRPr sz="1000" b="0" i="0" u="none" strike="noStrike" cap="none" dirty="0">
                <a:solidFill>
                  <a:schemeClr val="lt1"/>
                </a:solidFill>
                <a:latin typeface="Rockwell"/>
                <a:ea typeface="Rockwell"/>
                <a:cs typeface="Rockwell"/>
                <a:sym typeface="Rockwell"/>
              </a:endParaRPr>
            </a:p>
            <a:p>
              <a:pPr marL="57150" marR="0" lvl="1" indent="-57150" algn="l" rtl="0">
                <a:lnSpc>
                  <a:spcPct val="90000"/>
                </a:lnSpc>
                <a:spcBef>
                  <a:spcPts val="135"/>
                </a:spcBef>
                <a:spcAft>
                  <a:spcPts val="0"/>
                </a:spcAft>
                <a:buClr>
                  <a:schemeClr val="lt1"/>
                </a:buClr>
                <a:buSzPts val="900"/>
                <a:buFont typeface="Rockwell"/>
                <a:buNone/>
              </a:pPr>
              <a:r>
                <a:rPr lang="es" sz="1000" b="1" dirty="0">
                  <a:solidFill>
                    <a:schemeClr val="lt1"/>
                  </a:solidFill>
                  <a:latin typeface="Rockwell"/>
                  <a:ea typeface="Rockwell"/>
                  <a:cs typeface="Rockwell"/>
                  <a:sym typeface="Rockwell"/>
                </a:rPr>
                <a:t>Si no lleva mascarilla:</a:t>
              </a:r>
              <a:endParaRPr sz="1000" b="0" i="0" u="none" strike="noStrike" cap="none" dirty="0">
                <a:solidFill>
                  <a:schemeClr val="lt1"/>
                </a:solidFill>
                <a:latin typeface="Rockwell"/>
                <a:ea typeface="Rockwell"/>
                <a:cs typeface="Rockwell"/>
                <a:sym typeface="Rockwell"/>
              </a:endParaRPr>
            </a:p>
            <a:p>
              <a:pPr marL="57150" marR="0" lvl="1" indent="-57150" algn="l" rtl="0">
                <a:lnSpc>
                  <a:spcPct val="90000"/>
                </a:lnSpc>
                <a:spcBef>
                  <a:spcPts val="135"/>
                </a:spcBef>
                <a:spcAft>
                  <a:spcPts val="0"/>
                </a:spcAft>
                <a:buClr>
                  <a:schemeClr val="lt1"/>
                </a:buClr>
                <a:buSzPts val="900"/>
                <a:buFont typeface="Rockwell"/>
                <a:buNone/>
              </a:pPr>
              <a:r>
                <a:rPr lang="es" sz="1000" dirty="0">
                  <a:solidFill>
                    <a:schemeClr val="lt1"/>
                  </a:solidFill>
                  <a:latin typeface="Rockwell"/>
                  <a:ea typeface="Rockwell"/>
                  <a:cs typeface="Rockwell"/>
                  <a:sym typeface="Rockwell"/>
                </a:rPr>
                <a:t>Cúbrase siempre la boca y la nariz con un pañuelo de papel al toser o estornudar o utilice el interior del codo y no escupa.</a:t>
              </a:r>
              <a:endParaRPr sz="1000" b="0" i="0" u="none" strike="noStrike" cap="none" dirty="0">
                <a:solidFill>
                  <a:schemeClr val="lt1"/>
                </a:solidFill>
                <a:latin typeface="Rockwell"/>
                <a:ea typeface="Rockwell"/>
                <a:cs typeface="Rockwell"/>
                <a:sym typeface="Rockwell"/>
              </a:endParaRPr>
            </a:p>
          </p:txBody>
        </p:sp>
      </p:grpSp>
      <p:pic>
        <p:nvPicPr>
          <p:cNvPr id="430" name="Google Shape;430;p20" descr="Needle outline"/>
          <p:cNvPicPr preferRelativeResize="0"/>
          <p:nvPr/>
        </p:nvPicPr>
        <p:blipFill rotWithShape="1">
          <a:blip r:embed="rId3">
            <a:alphaModFix/>
          </a:blip>
          <a:srcRect/>
          <a:stretch/>
        </p:blipFill>
        <p:spPr>
          <a:xfrm>
            <a:off x="2323321" y="3285324"/>
            <a:ext cx="687959" cy="687959"/>
          </a:xfrm>
          <a:prstGeom prst="rect">
            <a:avLst/>
          </a:prstGeom>
          <a:noFill/>
          <a:ln>
            <a:noFill/>
          </a:ln>
        </p:spPr>
      </p:pic>
      <p:pic>
        <p:nvPicPr>
          <p:cNvPr id="431" name="Google Shape;431;p20" descr="Surgical mask outline"/>
          <p:cNvPicPr preferRelativeResize="0"/>
          <p:nvPr/>
        </p:nvPicPr>
        <p:blipFill rotWithShape="1">
          <a:blip r:embed="rId4">
            <a:alphaModFix/>
          </a:blip>
          <a:srcRect/>
          <a:stretch/>
        </p:blipFill>
        <p:spPr>
          <a:xfrm>
            <a:off x="5699449" y="3285324"/>
            <a:ext cx="794657" cy="794657"/>
          </a:xfrm>
          <a:prstGeom prst="rect">
            <a:avLst/>
          </a:prstGeom>
          <a:noFill/>
          <a:ln>
            <a:noFill/>
          </a:ln>
        </p:spPr>
      </p:pic>
      <p:pic>
        <p:nvPicPr>
          <p:cNvPr id="432" name="Google Shape;432;p20" descr="Social distancing outline"/>
          <p:cNvPicPr preferRelativeResize="0"/>
          <p:nvPr/>
        </p:nvPicPr>
        <p:blipFill rotWithShape="1">
          <a:blip r:embed="rId5">
            <a:alphaModFix/>
          </a:blip>
          <a:srcRect/>
          <a:stretch/>
        </p:blipFill>
        <p:spPr>
          <a:xfrm>
            <a:off x="9182275" y="3429000"/>
            <a:ext cx="588432" cy="547868"/>
          </a:xfrm>
          <a:prstGeom prst="rect">
            <a:avLst/>
          </a:prstGeom>
          <a:noFill/>
          <a:ln>
            <a:noFill/>
          </a:ln>
        </p:spPr>
      </p:pic>
      <p:pic>
        <p:nvPicPr>
          <p:cNvPr id="433" name="Google Shape;433;p20" descr="Group of men outline"/>
          <p:cNvPicPr preferRelativeResize="0"/>
          <p:nvPr/>
        </p:nvPicPr>
        <p:blipFill rotWithShape="1">
          <a:blip r:embed="rId6">
            <a:alphaModFix/>
          </a:blip>
          <a:srcRect/>
          <a:stretch/>
        </p:blipFill>
        <p:spPr>
          <a:xfrm>
            <a:off x="2359623" y="5547977"/>
            <a:ext cx="651655" cy="651655"/>
          </a:xfrm>
          <a:prstGeom prst="rect">
            <a:avLst/>
          </a:prstGeom>
          <a:noFill/>
          <a:ln>
            <a:noFill/>
          </a:ln>
        </p:spPr>
      </p:pic>
      <p:pic>
        <p:nvPicPr>
          <p:cNvPr id="434" name="Google Shape;434;p20" descr="No sign outline"/>
          <p:cNvPicPr preferRelativeResize="0"/>
          <p:nvPr/>
        </p:nvPicPr>
        <p:blipFill rotWithShape="1">
          <a:blip r:embed="rId7">
            <a:alphaModFix/>
          </a:blip>
          <a:srcRect/>
          <a:stretch/>
        </p:blipFill>
        <p:spPr>
          <a:xfrm>
            <a:off x="2264123" y="5455063"/>
            <a:ext cx="849790" cy="744569"/>
          </a:xfrm>
          <a:prstGeom prst="rect">
            <a:avLst/>
          </a:prstGeom>
          <a:noFill/>
          <a:ln>
            <a:noFill/>
          </a:ln>
        </p:spPr>
      </p:pic>
      <p:pic>
        <p:nvPicPr>
          <p:cNvPr id="435" name="Google Shape;435;p20" descr="Mop and bucket outline"/>
          <p:cNvPicPr preferRelativeResize="0"/>
          <p:nvPr/>
        </p:nvPicPr>
        <p:blipFill rotWithShape="1">
          <a:blip r:embed="rId8">
            <a:alphaModFix/>
          </a:blip>
          <a:srcRect/>
          <a:stretch/>
        </p:blipFill>
        <p:spPr>
          <a:xfrm>
            <a:off x="9358604" y="5614707"/>
            <a:ext cx="569273" cy="527180"/>
          </a:xfrm>
          <a:prstGeom prst="rect">
            <a:avLst/>
          </a:prstGeom>
          <a:noFill/>
          <a:ln>
            <a:noFill/>
          </a:ln>
        </p:spPr>
      </p:pic>
      <p:pic>
        <p:nvPicPr>
          <p:cNvPr id="436" name="Google Shape;436;p20" descr="Handwashing outline"/>
          <p:cNvPicPr preferRelativeResize="0"/>
          <p:nvPr/>
        </p:nvPicPr>
        <p:blipFill rotWithShape="1">
          <a:blip r:embed="rId9">
            <a:alphaModFix/>
          </a:blip>
          <a:srcRect/>
          <a:stretch/>
        </p:blipFill>
        <p:spPr>
          <a:xfrm>
            <a:off x="5699449" y="5547978"/>
            <a:ext cx="651654" cy="65165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1"/>
        <p:cNvGrpSpPr/>
        <p:nvPr/>
      </p:nvGrpSpPr>
      <p:grpSpPr>
        <a:xfrm>
          <a:off x="0" y="0"/>
          <a:ext cx="0" cy="0"/>
          <a:chOff x="0" y="0"/>
          <a:chExt cx="0" cy="0"/>
        </a:xfrm>
      </p:grpSpPr>
      <p:sp>
        <p:nvSpPr>
          <p:cNvPr id="442" name="Google Shape;442;p21"/>
          <p:cNvSpPr txBox="1">
            <a:spLocks noGrp="1"/>
          </p:cNvSpPr>
          <p:nvPr>
            <p:ph type="title"/>
          </p:nvPr>
        </p:nvSpPr>
        <p:spPr>
          <a:xfrm>
            <a:off x="634000" y="484632"/>
            <a:ext cx="7495874"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Font typeface="Rockwell"/>
              <a:buNone/>
            </a:pPr>
            <a:r>
              <a:rPr lang="es" sz="3200" dirty="0"/>
              <a:t>CUANDO ACUDIR AL MÉDICO O BUSCAR AYUDA DE URGENCIA</a:t>
            </a:r>
            <a:endParaRPr dirty="0"/>
          </a:p>
        </p:txBody>
      </p:sp>
      <p:sp>
        <p:nvSpPr>
          <p:cNvPr id="443" name="Google Shape;443;p21"/>
          <p:cNvSpPr txBox="1">
            <a:spLocks noGrp="1"/>
          </p:cNvSpPr>
          <p:nvPr>
            <p:ph type="body" idx="1"/>
          </p:nvPr>
        </p:nvSpPr>
        <p:spPr>
          <a:xfrm>
            <a:off x="634000" y="2121408"/>
            <a:ext cx="7495874" cy="405079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190"/>
              <a:buNone/>
            </a:pPr>
            <a:r>
              <a:rPr lang="es" sz="1400" dirty="0"/>
              <a:t>Si su consumo de alcohol está fuera de control o le causa problemas, ¡busque AYUDA!</a:t>
            </a:r>
            <a:endParaRPr dirty="0"/>
          </a:p>
          <a:p>
            <a:pPr marL="0" lvl="0" indent="0" algn="l" rtl="0">
              <a:lnSpc>
                <a:spcPct val="90000"/>
              </a:lnSpc>
              <a:spcBef>
                <a:spcPts val="1200"/>
              </a:spcBef>
              <a:spcAft>
                <a:spcPts val="0"/>
              </a:spcAft>
              <a:buSzPts val="1190"/>
              <a:buNone/>
            </a:pPr>
            <a:r>
              <a:rPr lang="es" sz="1400" dirty="0"/>
              <a:t>Si cree que a veces bebe demasiado alcohol, o su consumo de alcohol está causando problemas, y/o su familia está preocupada por su consumo, hable con su médico.</a:t>
            </a:r>
            <a:r>
              <a:rPr lang="es" sz="1400" b="0" i="0" dirty="0"/>
              <a:t> </a:t>
            </a:r>
            <a:endParaRPr dirty="0"/>
          </a:p>
          <a:p>
            <a:pPr marL="0" lvl="0" indent="0" algn="l" rtl="0">
              <a:lnSpc>
                <a:spcPct val="90000"/>
              </a:lnSpc>
              <a:spcBef>
                <a:spcPts val="1200"/>
              </a:spcBef>
              <a:spcAft>
                <a:spcPts val="0"/>
              </a:spcAft>
              <a:buSzPts val="1190"/>
              <a:buNone/>
            </a:pPr>
            <a:r>
              <a:rPr lang="es" sz="1400" dirty="0"/>
              <a:t>Pida una cita con su médico primario y/o a un profesional de la salud mental si: </a:t>
            </a:r>
            <a:endParaRPr dirty="0"/>
          </a:p>
          <a:p>
            <a:pPr marL="182880" lvl="0" indent="-182880" algn="l" rtl="0">
              <a:lnSpc>
                <a:spcPct val="90000"/>
              </a:lnSpc>
              <a:spcBef>
                <a:spcPts val="1200"/>
              </a:spcBef>
              <a:spcAft>
                <a:spcPts val="0"/>
              </a:spcAft>
              <a:buSzPts val="1190"/>
              <a:buChar char="▪"/>
            </a:pPr>
            <a:r>
              <a:rPr lang="es" sz="1400" dirty="0"/>
              <a:t> Está siendo imprudente    </a:t>
            </a:r>
            <a:endParaRPr sz="1400" dirty="0"/>
          </a:p>
          <a:p>
            <a:pPr marL="182880" lvl="0" indent="-182880" algn="l" rtl="0">
              <a:lnSpc>
                <a:spcPct val="90000"/>
              </a:lnSpc>
              <a:spcBef>
                <a:spcPts val="1200"/>
              </a:spcBef>
              <a:spcAft>
                <a:spcPts val="0"/>
              </a:spcAft>
              <a:buSzPts val="1190"/>
              <a:buChar char="▪"/>
            </a:pPr>
            <a:r>
              <a:rPr lang="es" sz="1400" dirty="0"/>
              <a:t> El alcohol afecta a su habla, la coordinación muscular y a los centros vitales de su cerebro.</a:t>
            </a:r>
            <a:endParaRPr sz="1400" dirty="0"/>
          </a:p>
          <a:p>
            <a:pPr marL="182880" lvl="0" indent="-182880" algn="l" rtl="0">
              <a:lnSpc>
                <a:spcPct val="90000"/>
              </a:lnSpc>
              <a:spcBef>
                <a:spcPts val="1200"/>
              </a:spcBef>
              <a:spcAft>
                <a:spcPts val="0"/>
              </a:spcAft>
              <a:buSzPts val="1190"/>
              <a:buChar char="▪"/>
            </a:pPr>
            <a:r>
              <a:rPr lang="es" sz="1400" dirty="0"/>
              <a:t>Sigue bebiendo a pesar del daño que le causa a usted, a su familia y/o sus amigos.</a:t>
            </a:r>
            <a:endParaRPr dirty="0"/>
          </a:p>
          <a:p>
            <a:pPr marL="182880" lvl="0" indent="-182880" algn="l" rtl="0">
              <a:lnSpc>
                <a:spcPct val="90000"/>
              </a:lnSpc>
              <a:spcBef>
                <a:spcPts val="1200"/>
              </a:spcBef>
              <a:spcAft>
                <a:spcPts val="0"/>
              </a:spcAft>
              <a:buSzPts val="1190"/>
              <a:buChar char="▪"/>
            </a:pPr>
            <a:r>
              <a:rPr lang="es" sz="1400" dirty="0"/>
              <a:t>Su consumo de alcohol le ha llevado a un comportamiento inseguro, tales como compartir agujas y/o tener relaciones sexuales sin proteción.</a:t>
            </a:r>
            <a:endParaRPr sz="1400" dirty="0"/>
          </a:p>
          <a:p>
            <a:pPr marL="182880" lvl="0" indent="-182880" algn="l" rtl="0">
              <a:lnSpc>
                <a:spcPct val="90000"/>
              </a:lnSpc>
              <a:spcBef>
                <a:spcPts val="1200"/>
              </a:spcBef>
              <a:spcAft>
                <a:spcPts val="0"/>
              </a:spcAft>
              <a:buSzPts val="1190"/>
              <a:buChar char="▪"/>
            </a:pPr>
            <a:r>
              <a:rPr lang="es" sz="1400" dirty="0"/>
              <a:t>Si se desmaya y/o pierde el conocimiento. </a:t>
            </a:r>
            <a:endParaRPr sz="1400" dirty="0"/>
          </a:p>
          <a:p>
            <a:pPr marL="0" lvl="0" indent="0" algn="l" rtl="0">
              <a:lnSpc>
                <a:spcPct val="90000"/>
              </a:lnSpc>
              <a:spcBef>
                <a:spcPts val="1200"/>
              </a:spcBef>
              <a:spcAft>
                <a:spcPts val="0"/>
              </a:spcAft>
              <a:buSzPts val="1445"/>
              <a:buNone/>
            </a:pPr>
            <a:endParaRPr sz="1700" dirty="0"/>
          </a:p>
        </p:txBody>
      </p:sp>
      <p:pic>
        <p:nvPicPr>
          <p:cNvPr id="444" name="Google Shape;444;p21" descr="Doctor female outline"/>
          <p:cNvPicPr preferRelativeResize="0"/>
          <p:nvPr/>
        </p:nvPicPr>
        <p:blipFill rotWithShape="1">
          <a:blip r:embed="rId5">
            <a:alphaModFix/>
          </a:blip>
          <a:srcRect/>
          <a:stretch/>
        </p:blipFill>
        <p:spPr>
          <a:xfrm>
            <a:off x="8710090" y="640080"/>
            <a:ext cx="2605194" cy="2605194"/>
          </a:xfrm>
          <a:prstGeom prst="rect">
            <a:avLst/>
          </a:prstGeom>
          <a:noFill/>
          <a:ln>
            <a:noFill/>
          </a:ln>
        </p:spPr>
      </p:pic>
      <p:pic>
        <p:nvPicPr>
          <p:cNvPr id="445" name="Google Shape;445;p21" descr="Ambulance outline"/>
          <p:cNvPicPr preferRelativeResize="0"/>
          <p:nvPr/>
        </p:nvPicPr>
        <p:blipFill rotWithShape="1">
          <a:blip r:embed="rId6">
            <a:alphaModFix/>
          </a:blip>
          <a:srcRect/>
          <a:stretch/>
        </p:blipFill>
        <p:spPr>
          <a:xfrm>
            <a:off x="8710090" y="3423830"/>
            <a:ext cx="2605194" cy="2605194"/>
          </a:xfrm>
          <a:prstGeom prst="rect">
            <a:avLst/>
          </a:prstGeom>
          <a:noFill/>
          <a:ln>
            <a:noFill/>
          </a:ln>
        </p:spPr>
      </p:pic>
      <p:pic>
        <p:nvPicPr>
          <p:cNvPr id="2" name="Vocaroo 1bERnfwbSpWl">
            <a:hlinkClick r:id="" action="ppaction://media"/>
            <a:extLst>
              <a:ext uri="{FF2B5EF4-FFF2-40B4-BE49-F238E27FC236}">
                <a16:creationId xmlns:a16="http://schemas.microsoft.com/office/drawing/2014/main" id="{AF65767F-0DA5-4B49-B575-BC4415D0D2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400" y="6172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464"/>
    </mc:Choice>
    <mc:Fallback>
      <p:transition spd="slow" advTm="64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1"/>
        <p:cNvGrpSpPr/>
        <p:nvPr/>
      </p:nvGrpSpPr>
      <p:grpSpPr>
        <a:xfrm>
          <a:off x="0" y="0"/>
          <a:ext cx="0" cy="0"/>
          <a:chOff x="0" y="0"/>
          <a:chExt cx="0" cy="0"/>
        </a:xfrm>
      </p:grpSpPr>
      <p:sp>
        <p:nvSpPr>
          <p:cNvPr id="452" name="Google Shape;452;p22"/>
          <p:cNvSpPr txBox="1">
            <a:spLocks noGrp="1"/>
          </p:cNvSpPr>
          <p:nvPr>
            <p:ph type="title"/>
          </p:nvPr>
        </p:nvSpPr>
        <p:spPr>
          <a:xfrm>
            <a:off x="659074" y="658435"/>
            <a:ext cx="4843276" cy="163773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Font typeface="Rockwell"/>
              <a:buNone/>
            </a:pPr>
            <a:r>
              <a:rPr lang="es" sz="3200" dirty="0"/>
              <a:t>¿DONDE PUEDE ENCONTRAR AYUDA?</a:t>
            </a:r>
            <a:endParaRPr dirty="0"/>
          </a:p>
        </p:txBody>
      </p:sp>
      <p:sp>
        <p:nvSpPr>
          <p:cNvPr id="453" name="Google Shape;453;p22"/>
          <p:cNvSpPr txBox="1">
            <a:spLocks noGrp="1"/>
          </p:cNvSpPr>
          <p:nvPr>
            <p:ph type="body" idx="1"/>
          </p:nvPr>
        </p:nvSpPr>
        <p:spPr>
          <a:xfrm>
            <a:off x="1069850" y="2436125"/>
            <a:ext cx="4432500" cy="33234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SzPts val="476"/>
              <a:buNone/>
            </a:pPr>
            <a:r>
              <a:rPr lang="es" sz="1400" dirty="0"/>
              <a:t>Si usted o alguien que conoce puede estar sufriendo o luchando contra el alcoholismo, por favor, póngase en contacto con las líneas de ayuda o teléfonos de emergencias. . </a:t>
            </a:r>
            <a:endParaRPr sz="1600" dirty="0"/>
          </a:p>
          <a:p>
            <a:pPr marL="182880" lvl="0" indent="-204749" algn="l" rtl="0">
              <a:lnSpc>
                <a:spcPct val="70000"/>
              </a:lnSpc>
              <a:spcBef>
                <a:spcPts val="1200"/>
              </a:spcBef>
              <a:spcAft>
                <a:spcPts val="0"/>
              </a:spcAft>
              <a:buSzPts val="1445"/>
              <a:buChar char="▪"/>
            </a:pPr>
            <a:r>
              <a:rPr lang="es" sz="1400" dirty="0"/>
              <a:t>Línea de ayuda nacional de la Administración de Servicios de Salud Mental y Abuso de Sustancias  (SAMHSA) 1(800)-662-HELP(4537)</a:t>
            </a:r>
            <a:endParaRPr sz="1400" dirty="0"/>
          </a:p>
          <a:p>
            <a:pPr marL="182880" lvl="0" indent="-204749" algn="l" rtl="0">
              <a:lnSpc>
                <a:spcPct val="70000"/>
              </a:lnSpc>
              <a:spcBef>
                <a:spcPts val="1200"/>
              </a:spcBef>
              <a:spcAft>
                <a:spcPts val="0"/>
              </a:spcAft>
              <a:buClr>
                <a:srgbClr val="9E3611"/>
              </a:buClr>
              <a:buSzPts val="1445"/>
              <a:buChar char="▪"/>
            </a:pPr>
            <a:r>
              <a:rPr lang="es" sz="1400" dirty="0"/>
              <a:t>Línea de ayuda para la recuperación del alcohol  1(866)-235-4572</a:t>
            </a:r>
            <a:endParaRPr sz="1600" dirty="0"/>
          </a:p>
          <a:p>
            <a:pPr marL="182880" lvl="0" indent="-204749" algn="l" rtl="0">
              <a:lnSpc>
                <a:spcPct val="70000"/>
              </a:lnSpc>
              <a:spcBef>
                <a:spcPts val="1200"/>
              </a:spcBef>
              <a:spcAft>
                <a:spcPts val="0"/>
              </a:spcAft>
              <a:buClr>
                <a:srgbClr val="9E3611"/>
              </a:buClr>
              <a:buSzPts val="1445"/>
              <a:buChar char="▪"/>
            </a:pPr>
            <a:r>
              <a:rPr lang="es" sz="1400" dirty="0"/>
              <a:t>El Centro Nacional de Control de Intoxicaciones 1(800)-222-1222</a:t>
            </a:r>
            <a:endParaRPr sz="1600" dirty="0"/>
          </a:p>
          <a:p>
            <a:pPr marL="182880" lvl="0" indent="-204749" algn="l" rtl="0">
              <a:lnSpc>
                <a:spcPct val="70000"/>
              </a:lnSpc>
              <a:spcBef>
                <a:spcPts val="1200"/>
              </a:spcBef>
              <a:spcAft>
                <a:spcPts val="0"/>
              </a:spcAft>
              <a:buClr>
                <a:srgbClr val="9E3611"/>
              </a:buClr>
              <a:buSzPts val="1445"/>
              <a:buChar char="▪"/>
            </a:pPr>
            <a:r>
              <a:rPr lang="es" sz="1400" dirty="0"/>
              <a:t>Asistencia de Emergencia 9-1-1</a:t>
            </a:r>
            <a:endParaRPr sz="1600" dirty="0"/>
          </a:p>
          <a:p>
            <a:pPr marL="182880" lvl="0" indent="-204749" algn="l" rtl="0">
              <a:lnSpc>
                <a:spcPct val="70000"/>
              </a:lnSpc>
              <a:spcBef>
                <a:spcPts val="1200"/>
              </a:spcBef>
              <a:spcAft>
                <a:spcPts val="0"/>
              </a:spcAft>
              <a:buClr>
                <a:srgbClr val="9E3611"/>
              </a:buClr>
              <a:buSzPts val="1445"/>
              <a:buChar char="▪"/>
            </a:pPr>
            <a:r>
              <a:rPr lang="es" sz="1400" dirty="0"/>
              <a:t>Hable con su médico primario </a:t>
            </a:r>
            <a:endParaRPr sz="1600" dirty="0"/>
          </a:p>
          <a:p>
            <a:pPr marL="182880" lvl="0" indent="-112982" algn="l" rtl="0">
              <a:lnSpc>
                <a:spcPct val="70000"/>
              </a:lnSpc>
              <a:spcBef>
                <a:spcPts val="1200"/>
              </a:spcBef>
              <a:spcAft>
                <a:spcPts val="0"/>
              </a:spcAft>
              <a:buClr>
                <a:srgbClr val="9E3611"/>
              </a:buClr>
              <a:buSzPts val="476"/>
              <a:buNone/>
            </a:pPr>
            <a:endParaRPr sz="960" dirty="0"/>
          </a:p>
          <a:p>
            <a:pPr marL="182880" lvl="0" indent="-112982" algn="l" rtl="0">
              <a:lnSpc>
                <a:spcPct val="70000"/>
              </a:lnSpc>
              <a:spcBef>
                <a:spcPts val="1200"/>
              </a:spcBef>
              <a:spcAft>
                <a:spcPts val="0"/>
              </a:spcAft>
              <a:buClr>
                <a:srgbClr val="9E3611"/>
              </a:buClr>
              <a:buSzPts val="476"/>
              <a:buNone/>
            </a:pPr>
            <a:endParaRPr sz="960" dirty="0"/>
          </a:p>
          <a:p>
            <a:pPr marL="182880" lvl="0" indent="-112982" algn="l" rtl="0">
              <a:lnSpc>
                <a:spcPct val="70000"/>
              </a:lnSpc>
              <a:spcBef>
                <a:spcPts val="1200"/>
              </a:spcBef>
              <a:spcAft>
                <a:spcPts val="0"/>
              </a:spcAft>
              <a:buClr>
                <a:srgbClr val="9E3611"/>
              </a:buClr>
              <a:buSzPts val="476"/>
              <a:buNone/>
            </a:pPr>
            <a:endParaRPr sz="960" dirty="0"/>
          </a:p>
          <a:p>
            <a:pPr marL="182880" lvl="0" indent="-112982" algn="l" rtl="0">
              <a:lnSpc>
                <a:spcPct val="70000"/>
              </a:lnSpc>
              <a:spcBef>
                <a:spcPts val="1200"/>
              </a:spcBef>
              <a:spcAft>
                <a:spcPts val="0"/>
              </a:spcAft>
              <a:buClr>
                <a:srgbClr val="9E3611"/>
              </a:buClr>
              <a:buSzPts val="476"/>
              <a:buNone/>
            </a:pPr>
            <a:endParaRPr sz="960" dirty="0"/>
          </a:p>
        </p:txBody>
      </p:sp>
      <p:sp>
        <p:nvSpPr>
          <p:cNvPr id="454" name="Google Shape;454;p22"/>
          <p:cNvSpPr/>
          <p:nvPr/>
        </p:nvSpPr>
        <p:spPr>
          <a:xfrm>
            <a:off x="5913124" y="0"/>
            <a:ext cx="6278877" cy="6858000"/>
          </a:xfrm>
          <a:custGeom>
            <a:avLst/>
            <a:gdLst/>
            <a:ahLst/>
            <a:cxnLst/>
            <a:rect l="l" t="t" r="r" b="b"/>
            <a:pathLst>
              <a:path w="6278877" h="6858000" extrusionOk="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rgbClr val="343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455" name="Google Shape;455;p22" descr="Receiver outline"/>
          <p:cNvPicPr preferRelativeResize="0"/>
          <p:nvPr/>
        </p:nvPicPr>
        <p:blipFill rotWithShape="1">
          <a:blip r:embed="rId5">
            <a:alphaModFix/>
          </a:blip>
          <a:srcRect/>
          <a:stretch/>
        </p:blipFill>
        <p:spPr>
          <a:xfrm>
            <a:off x="7573809" y="847514"/>
            <a:ext cx="3613168" cy="3613168"/>
          </a:xfrm>
          <a:prstGeom prst="rect">
            <a:avLst/>
          </a:prstGeom>
          <a:noFill/>
          <a:ln>
            <a:noFill/>
          </a:ln>
        </p:spPr>
      </p:pic>
      <p:pic>
        <p:nvPicPr>
          <p:cNvPr id="2" name="Vocaroo 12ZUjDWc19hb">
            <a:hlinkClick r:id="" action="ppaction://media"/>
            <a:extLst>
              <a:ext uri="{FF2B5EF4-FFF2-40B4-BE49-F238E27FC236}">
                <a16:creationId xmlns:a16="http://schemas.microsoft.com/office/drawing/2014/main" id="{E77265D1-C31D-4720-BEB0-18F7A0A358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628" y="6178420"/>
            <a:ext cx="569167" cy="5691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208"/>
    </mc:Choice>
    <mc:Fallback>
      <p:transition spd="slow" advTm="71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0"/>
        <p:cNvGrpSpPr/>
        <p:nvPr/>
      </p:nvGrpSpPr>
      <p:grpSpPr>
        <a:xfrm>
          <a:off x="0" y="0"/>
          <a:ext cx="0" cy="0"/>
          <a:chOff x="0" y="0"/>
          <a:chExt cx="0" cy="0"/>
        </a:xfrm>
      </p:grpSpPr>
      <p:sp>
        <p:nvSpPr>
          <p:cNvPr id="461" name="Google Shape;461;p23"/>
          <p:cNvSpPr/>
          <p:nvPr/>
        </p:nvSpPr>
        <p:spPr>
          <a:xfrm>
            <a:off x="0" y="0"/>
            <a:ext cx="12192000" cy="6857999"/>
          </a:xfrm>
          <a:prstGeom prst="rect">
            <a:avLst/>
          </a:prstGeom>
          <a:blipFill rotWithShape="1">
            <a:blip r:embed="rId5">
              <a:alphaModFix amt="60000"/>
            </a:blip>
            <a:tile tx="0" ty="-70485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462" name="Google Shape;462;p23"/>
          <p:cNvSpPr txBox="1">
            <a:spLocks noGrp="1"/>
          </p:cNvSpPr>
          <p:nvPr>
            <p:ph type="title"/>
          </p:nvPr>
        </p:nvSpPr>
        <p:spPr>
          <a:xfrm>
            <a:off x="7883612" y="484632"/>
            <a:ext cx="3816774"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Font typeface="Rockwell"/>
              <a:buNone/>
            </a:pPr>
            <a:r>
              <a:rPr lang="es" sz="3200" dirty="0"/>
              <a:t>COALICIÓN</a:t>
            </a:r>
            <a:endParaRPr sz="3200" dirty="0"/>
          </a:p>
          <a:p>
            <a:pPr marL="0" lvl="0" indent="0" algn="ctr" rtl="0">
              <a:lnSpc>
                <a:spcPct val="90000"/>
              </a:lnSpc>
              <a:spcBef>
                <a:spcPts val="0"/>
              </a:spcBef>
              <a:spcAft>
                <a:spcPts val="0"/>
              </a:spcAft>
              <a:buSzPts val="3200"/>
              <a:buFont typeface="Rockwell"/>
              <a:buNone/>
            </a:pPr>
            <a:r>
              <a:rPr lang="es" sz="3200" dirty="0"/>
              <a:t>COMUNITARIA </a:t>
            </a:r>
            <a:endParaRPr sz="3200" dirty="0"/>
          </a:p>
          <a:p>
            <a:pPr marL="0" lvl="0" indent="0" algn="ctr" rtl="0">
              <a:lnSpc>
                <a:spcPct val="90000"/>
              </a:lnSpc>
              <a:spcBef>
                <a:spcPts val="0"/>
              </a:spcBef>
              <a:spcAft>
                <a:spcPts val="0"/>
              </a:spcAft>
              <a:buSzPts val="3200"/>
              <a:buFont typeface="Rockwell"/>
              <a:buNone/>
            </a:pPr>
            <a:r>
              <a:rPr lang="es" sz="3200" dirty="0"/>
              <a:t>DE SALUD </a:t>
            </a:r>
            <a:endParaRPr dirty="0"/>
          </a:p>
        </p:txBody>
      </p:sp>
      <p:pic>
        <p:nvPicPr>
          <p:cNvPr id="463" name="Google Shape;463;p23" descr="Logo&#10;&#10;Description automatically generated"/>
          <p:cNvPicPr preferRelativeResize="0"/>
          <p:nvPr/>
        </p:nvPicPr>
        <p:blipFill rotWithShape="1">
          <a:blip r:embed="rId6">
            <a:alphaModFix/>
          </a:blip>
          <a:srcRect l="916" r="1640" b="-1"/>
          <a:stretch/>
        </p:blipFill>
        <p:spPr>
          <a:xfrm>
            <a:off x="3343" y="10"/>
            <a:ext cx="7548923" cy="6857990"/>
          </a:xfrm>
          <a:prstGeom prst="rect">
            <a:avLst/>
          </a:prstGeom>
          <a:noFill/>
          <a:ln>
            <a:noFill/>
          </a:ln>
        </p:spPr>
      </p:pic>
      <p:sp>
        <p:nvSpPr>
          <p:cNvPr id="464" name="Google Shape;464;p23"/>
          <p:cNvSpPr txBox="1">
            <a:spLocks noGrp="1"/>
          </p:cNvSpPr>
          <p:nvPr>
            <p:ph type="body" idx="1"/>
          </p:nvPr>
        </p:nvSpPr>
        <p:spPr>
          <a:xfrm>
            <a:off x="7883611" y="2121408"/>
            <a:ext cx="3816774" cy="4050792"/>
          </a:xfrm>
          <a:prstGeom prst="rect">
            <a:avLst/>
          </a:prstGeom>
          <a:noFill/>
          <a:ln>
            <a:noFill/>
          </a:ln>
        </p:spPr>
        <p:txBody>
          <a:bodyPr spcFirstLastPara="1" wrap="square" lIns="91425" tIns="45700" rIns="91425" bIns="45700" anchor="t" anchorCtr="0">
            <a:normAutofit lnSpcReduction="20000"/>
          </a:bodyPr>
          <a:lstStyle/>
          <a:p>
            <a:pPr marL="182880" lvl="0" indent="-182880" algn="l" rtl="0">
              <a:lnSpc>
                <a:spcPct val="90000"/>
              </a:lnSpc>
              <a:spcBef>
                <a:spcPts val="0"/>
              </a:spcBef>
              <a:spcAft>
                <a:spcPts val="0"/>
              </a:spcAft>
              <a:buSzPts val="1190"/>
              <a:buChar char="▪"/>
            </a:pPr>
            <a:r>
              <a:rPr lang="es" sz="1400" dirty="0"/>
              <a:t>La Coalición de salud de la Comunidad ofrece consejos de salud GRATUITOS, revisiones de la presión arterial, exámenes de glucosa, talleres de educación sanitaria de la comunidad y una biblioteca de folletos y panfletos sobre enfermedades crónicas. </a:t>
            </a:r>
            <a:endParaRPr dirty="0"/>
          </a:p>
          <a:p>
            <a:pPr marL="182880" lvl="0" indent="-182880" algn="l" rtl="0">
              <a:lnSpc>
                <a:spcPct val="90000"/>
              </a:lnSpc>
              <a:spcBef>
                <a:spcPts val="1200"/>
              </a:spcBef>
              <a:spcAft>
                <a:spcPts val="0"/>
              </a:spcAft>
              <a:buSzPts val="1190"/>
              <a:buChar char="▪"/>
            </a:pPr>
            <a:r>
              <a:rPr lang="es" sz="1400" dirty="0"/>
              <a:t>Usted puede donar a la Coalición de Salud Comunitaria a través del banco State Employees Credit Union o PayPal.¡Si usted es un empleado o es jubilado del estado, puede elegir CÓDIGO 3770 para enviar su regalo de SECU a nosotros!</a:t>
            </a:r>
            <a:endParaRPr dirty="0"/>
          </a:p>
          <a:p>
            <a:pPr marL="182880" lvl="0" indent="-182880" algn="l" rtl="0">
              <a:lnSpc>
                <a:spcPct val="90000"/>
              </a:lnSpc>
              <a:spcBef>
                <a:spcPts val="1200"/>
              </a:spcBef>
              <a:spcAft>
                <a:spcPts val="0"/>
              </a:spcAft>
              <a:buSzPts val="1190"/>
              <a:buChar char="▪"/>
            </a:pPr>
            <a:r>
              <a:rPr lang="es" sz="1400" dirty="0"/>
              <a:t>Llame a1 (919)-470-8680, o mande un correo electrónico a </a:t>
            </a:r>
            <a:r>
              <a:rPr lang="es" sz="1400" u="sng" dirty="0">
                <a:solidFill>
                  <a:schemeClr val="hlink"/>
                </a:solidFill>
                <a:hlinkClick r:id="rId7"/>
              </a:rPr>
              <a:t>contact@communityhealthcoaltion.com</a:t>
            </a:r>
            <a:r>
              <a:rPr lang="es" sz="1400" dirty="0"/>
              <a:t> o visite nuestro sitio de web </a:t>
            </a:r>
            <a:r>
              <a:rPr lang="es" sz="1400" u="sng" dirty="0">
                <a:solidFill>
                  <a:schemeClr val="hlink"/>
                </a:solidFill>
                <a:hlinkClick r:id="rId8"/>
              </a:rPr>
              <a:t>communityhealthcoalition.com</a:t>
            </a:r>
            <a:r>
              <a:rPr lang="es" sz="1400" dirty="0"/>
              <a:t> para mas informacion </a:t>
            </a:r>
            <a:endParaRPr dirty="0"/>
          </a:p>
          <a:p>
            <a:pPr marL="182880" lvl="0" indent="-101917" algn="l" rtl="0">
              <a:lnSpc>
                <a:spcPct val="90000"/>
              </a:lnSpc>
              <a:spcBef>
                <a:spcPts val="1200"/>
              </a:spcBef>
              <a:spcAft>
                <a:spcPts val="0"/>
              </a:spcAft>
              <a:buSzPts val="1275"/>
              <a:buNone/>
            </a:pPr>
            <a:endParaRPr sz="1500" dirty="0"/>
          </a:p>
        </p:txBody>
      </p:sp>
      <p:grpSp>
        <p:nvGrpSpPr>
          <p:cNvPr id="465" name="Google Shape;465;p23"/>
          <p:cNvGrpSpPr/>
          <p:nvPr/>
        </p:nvGrpSpPr>
        <p:grpSpPr>
          <a:xfrm>
            <a:off x="11401725" y="6229681"/>
            <a:ext cx="457200" cy="457200"/>
            <a:chOff x="11361456" y="6195813"/>
            <a:chExt cx="548640" cy="548640"/>
          </a:xfrm>
        </p:grpSpPr>
        <p:sp>
          <p:nvSpPr>
            <p:cNvPr id="466" name="Google Shape;466;p23"/>
            <p:cNvSpPr/>
            <p:nvPr/>
          </p:nvSpPr>
          <p:spPr>
            <a:xfrm>
              <a:off x="11361456" y="6195813"/>
              <a:ext cx="548640" cy="548640"/>
            </a:xfrm>
            <a:prstGeom prst="ellipse">
              <a:avLst/>
            </a:prstGeom>
            <a:blipFill rotWithShape="1">
              <a:blip r:embed="rId9">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467" name="Google Shape;467;p23"/>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pic>
        <p:nvPicPr>
          <p:cNvPr id="2" name="Vocaroo 18mopzsE1mLj">
            <a:hlinkClick r:id="" action="ppaction://media"/>
            <a:extLst>
              <a:ext uri="{FF2B5EF4-FFF2-40B4-BE49-F238E27FC236}">
                <a16:creationId xmlns:a16="http://schemas.microsoft.com/office/drawing/2014/main" id="{12DD7EE1-25D5-49D2-97B3-300938295F7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927" y="6237312"/>
            <a:ext cx="544488" cy="5444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464"/>
    </mc:Choice>
    <mc:Fallback>
      <p:transition spd="slow" advTm="61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4"/>
          <p:cNvSpPr txBox="1">
            <a:spLocks noGrp="1"/>
          </p:cNvSpPr>
          <p:nvPr>
            <p:ph type="title"/>
          </p:nvPr>
        </p:nvSpPr>
        <p:spPr>
          <a:xfrm>
            <a:off x="1069848" y="484632"/>
            <a:ext cx="10058400" cy="8292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Font typeface="Rockwell"/>
              <a:buNone/>
            </a:pPr>
            <a:r>
              <a:rPr lang="es" sz="3200" dirty="0"/>
              <a:t>REFERENCES</a:t>
            </a:r>
            <a:r>
              <a:rPr lang="es" dirty="0"/>
              <a:t> </a:t>
            </a:r>
            <a:endParaRPr dirty="0"/>
          </a:p>
        </p:txBody>
      </p:sp>
      <p:sp>
        <p:nvSpPr>
          <p:cNvPr id="474" name="Google Shape;474;p24"/>
          <p:cNvSpPr txBox="1">
            <a:spLocks noGrp="1"/>
          </p:cNvSpPr>
          <p:nvPr>
            <p:ph type="body" idx="1"/>
          </p:nvPr>
        </p:nvSpPr>
        <p:spPr>
          <a:xfrm>
            <a:off x="989949" y="1828444"/>
            <a:ext cx="9325903" cy="4785420"/>
          </a:xfrm>
          <a:prstGeom prst="rect">
            <a:avLst/>
          </a:prstGeom>
          <a:noFill/>
          <a:ln>
            <a:noFill/>
          </a:ln>
        </p:spPr>
        <p:txBody>
          <a:bodyPr spcFirstLastPara="1" wrap="square" lIns="91425" tIns="45700" rIns="91425" bIns="45700" anchor="t" anchorCtr="0">
            <a:normAutofit lnSpcReduction="10000"/>
          </a:bodyPr>
          <a:lstStyle/>
          <a:p>
            <a:pPr marL="182880" lvl="0" indent="-182880" algn="l" rtl="0">
              <a:lnSpc>
                <a:spcPct val="90000"/>
              </a:lnSpc>
              <a:spcBef>
                <a:spcPts val="0"/>
              </a:spcBef>
              <a:spcAft>
                <a:spcPts val="0"/>
              </a:spcAft>
              <a:buSzPts val="1020"/>
              <a:buChar char="▪"/>
            </a:pPr>
            <a:r>
              <a:rPr lang="es" sz="1200" b="0" i="0" dirty="0">
                <a:solidFill>
                  <a:srgbClr val="323232"/>
                </a:solidFill>
                <a:latin typeface="Times New Roman"/>
                <a:ea typeface="Times New Roman"/>
                <a:cs typeface="Times New Roman"/>
                <a:sym typeface="Times New Roman"/>
              </a:rPr>
              <a:t>“Alcoholism Causes And Risk Factors.” </a:t>
            </a:r>
            <a:r>
              <a:rPr lang="es" sz="1200" b="0" i="1" dirty="0">
                <a:solidFill>
                  <a:srgbClr val="323232"/>
                </a:solidFill>
                <a:latin typeface="Times New Roman"/>
                <a:ea typeface="Times New Roman"/>
                <a:cs typeface="Times New Roman"/>
                <a:sym typeface="Times New Roman"/>
              </a:rPr>
              <a:t>Addiction Center</a:t>
            </a:r>
            <a:r>
              <a:rPr lang="es" sz="1200" b="0" i="0" dirty="0">
                <a:solidFill>
                  <a:srgbClr val="323232"/>
                </a:solidFill>
                <a:latin typeface="Times New Roman"/>
                <a:ea typeface="Times New Roman"/>
                <a:cs typeface="Times New Roman"/>
                <a:sym typeface="Times New Roman"/>
              </a:rPr>
              <a:t>, 20 Oct. 2021, </a:t>
            </a:r>
            <a:r>
              <a:rPr lang="es" sz="1200" b="0" i="0" u="sng" dirty="0">
                <a:solidFill>
                  <a:srgbClr val="323232"/>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https://www.addictioncenter.com/alcohol/alcoholism-causes-risk-factors/</a:t>
            </a:r>
            <a:r>
              <a:rPr lang="es" sz="1200" b="0" i="0" dirty="0">
                <a:solidFill>
                  <a:srgbClr val="323232"/>
                </a:solidFill>
                <a:latin typeface="Times New Roman"/>
                <a:ea typeface="Times New Roman"/>
                <a:cs typeface="Times New Roman"/>
                <a:sym typeface="Times New Roman"/>
              </a:rPr>
              <a:t>.</a:t>
            </a:r>
            <a:endParaRPr dirty="0"/>
          </a:p>
          <a:p>
            <a:pPr marL="182880" lvl="0" indent="-182880" algn="l" rtl="0">
              <a:lnSpc>
                <a:spcPct val="90000"/>
              </a:lnSpc>
              <a:spcBef>
                <a:spcPts val="1200"/>
              </a:spcBef>
              <a:spcAft>
                <a:spcPts val="0"/>
              </a:spcAft>
              <a:buSzPts val="1020"/>
              <a:buChar char="▪"/>
            </a:pPr>
            <a:r>
              <a:rPr lang="es" sz="1200" b="0" i="0" dirty="0">
                <a:solidFill>
                  <a:srgbClr val="323232"/>
                </a:solidFill>
                <a:latin typeface="Times New Roman"/>
                <a:ea typeface="Times New Roman"/>
                <a:cs typeface="Times New Roman"/>
                <a:sym typeface="Times New Roman"/>
              </a:rPr>
              <a:t>“Alcohol Use Disorder.” </a:t>
            </a:r>
            <a:r>
              <a:rPr lang="es" sz="1200" b="0" i="1" dirty="0">
                <a:solidFill>
                  <a:srgbClr val="323232"/>
                </a:solidFill>
                <a:latin typeface="Times New Roman"/>
                <a:ea typeface="Times New Roman"/>
                <a:cs typeface="Times New Roman"/>
                <a:sym typeface="Times New Roman"/>
              </a:rPr>
              <a:t>Mayo Clinic</a:t>
            </a:r>
            <a:r>
              <a:rPr lang="es" sz="1200" b="0" i="0" dirty="0">
                <a:solidFill>
                  <a:srgbClr val="323232"/>
                </a:solidFill>
                <a:latin typeface="Times New Roman"/>
                <a:ea typeface="Times New Roman"/>
                <a:cs typeface="Times New Roman"/>
                <a:sym typeface="Times New Roman"/>
              </a:rPr>
              <a:t>, Mayo Foundation for Medical Education and Research, 11 July 2018, </a:t>
            </a:r>
            <a:r>
              <a:rPr lang="es" sz="1200" b="0" i="0" u="sng" dirty="0">
                <a:solidFill>
                  <a:srgbClr val="323232"/>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https://www.mayoclinic.org/diseases-conditions/alcohol-use-disorder/symptoms-causes/syc-20369243</a:t>
            </a:r>
            <a:r>
              <a:rPr lang="es" sz="1200" b="0" i="0" dirty="0">
                <a:solidFill>
                  <a:srgbClr val="323232"/>
                </a:solidFill>
                <a:latin typeface="Times New Roman"/>
                <a:ea typeface="Times New Roman"/>
                <a:cs typeface="Times New Roman"/>
                <a:sym typeface="Times New Roman"/>
              </a:rPr>
              <a:t>.</a:t>
            </a:r>
            <a:endParaRPr dirty="0"/>
          </a:p>
          <a:p>
            <a:pPr marL="182880" lvl="0" indent="-182880" algn="l" rtl="0">
              <a:lnSpc>
                <a:spcPct val="90000"/>
              </a:lnSpc>
              <a:spcBef>
                <a:spcPts val="1200"/>
              </a:spcBef>
              <a:spcAft>
                <a:spcPts val="0"/>
              </a:spcAft>
              <a:buSzPts val="1020"/>
              <a:buChar char="▪"/>
            </a:pPr>
            <a:r>
              <a:rPr lang="es" sz="1200" b="0" i="0" dirty="0">
                <a:solidFill>
                  <a:srgbClr val="323232"/>
                </a:solidFill>
                <a:latin typeface="Times New Roman"/>
                <a:ea typeface="Times New Roman"/>
                <a:cs typeface="Times New Roman"/>
                <a:sym typeface="Times New Roman"/>
              </a:rPr>
              <a:t>Burke, Darla. “Alcoholism: Causes, Risk Factors, and Symptoms.” </a:t>
            </a:r>
            <a:r>
              <a:rPr lang="es" sz="1200" b="0" i="1" dirty="0">
                <a:solidFill>
                  <a:srgbClr val="323232"/>
                </a:solidFill>
                <a:latin typeface="Times New Roman"/>
                <a:ea typeface="Times New Roman"/>
                <a:cs typeface="Times New Roman"/>
                <a:sym typeface="Times New Roman"/>
              </a:rPr>
              <a:t>Healthline</a:t>
            </a:r>
            <a:r>
              <a:rPr lang="es" sz="1200" b="0" i="0" dirty="0">
                <a:solidFill>
                  <a:srgbClr val="323232"/>
                </a:solidFill>
                <a:latin typeface="Times New Roman"/>
                <a:ea typeface="Times New Roman"/>
                <a:cs typeface="Times New Roman"/>
                <a:sym typeface="Times New Roman"/>
              </a:rPr>
              <a:t>, Healthline Media, 29 Sept. 2018, </a:t>
            </a:r>
            <a:r>
              <a:rPr lang="es" sz="1200" b="0" i="0" u="sng" dirty="0">
                <a:solidFill>
                  <a:srgbClr val="323232"/>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https://www.healthline.com/health/alcoholism/basics#diagnosis</a:t>
            </a:r>
            <a:r>
              <a:rPr lang="es" sz="1200" b="0" i="0" dirty="0">
                <a:solidFill>
                  <a:srgbClr val="323232"/>
                </a:solidFill>
                <a:latin typeface="Times New Roman"/>
                <a:ea typeface="Times New Roman"/>
                <a:cs typeface="Times New Roman"/>
                <a:sym typeface="Times New Roman"/>
              </a:rPr>
              <a:t>.</a:t>
            </a:r>
            <a:endParaRPr sz="1200" dirty="0">
              <a:solidFill>
                <a:srgbClr val="323232"/>
              </a:solidFill>
              <a:latin typeface="Times New Roman"/>
              <a:ea typeface="Times New Roman"/>
              <a:cs typeface="Times New Roman"/>
              <a:sym typeface="Times New Roman"/>
            </a:endParaRPr>
          </a:p>
          <a:p>
            <a:pPr marL="182880" lvl="0" indent="-182880" algn="l" rtl="0">
              <a:lnSpc>
                <a:spcPct val="90000"/>
              </a:lnSpc>
              <a:spcBef>
                <a:spcPts val="1200"/>
              </a:spcBef>
              <a:spcAft>
                <a:spcPts val="0"/>
              </a:spcAft>
              <a:buSzPts val="1020"/>
              <a:buChar char="▪"/>
            </a:pPr>
            <a:r>
              <a:rPr lang="es" sz="1200" b="0" i="0" dirty="0">
                <a:solidFill>
                  <a:srgbClr val="323232"/>
                </a:solidFill>
                <a:latin typeface="Times New Roman"/>
                <a:ea typeface="Times New Roman"/>
                <a:cs typeface="Times New Roman"/>
                <a:sym typeface="Times New Roman"/>
              </a:rPr>
              <a:t>“Binge Drinking Is a Serious but Preventable Problem of Excessive Alcohol Use.” </a:t>
            </a:r>
            <a:r>
              <a:rPr lang="es" sz="1200" b="0" i="1" dirty="0">
                <a:solidFill>
                  <a:srgbClr val="323232"/>
                </a:solidFill>
                <a:latin typeface="Times New Roman"/>
                <a:ea typeface="Times New Roman"/>
                <a:cs typeface="Times New Roman"/>
                <a:sym typeface="Times New Roman"/>
              </a:rPr>
              <a:t>Centers for Disease Control and Prevention</a:t>
            </a:r>
            <a:r>
              <a:rPr lang="es" sz="1200" b="0" i="0" dirty="0">
                <a:solidFill>
                  <a:srgbClr val="323232"/>
                </a:solidFill>
                <a:latin typeface="Times New Roman"/>
                <a:ea typeface="Times New Roman"/>
                <a:cs typeface="Times New Roman"/>
                <a:sym typeface="Times New Roman"/>
              </a:rPr>
              <a:t>, Centers for Disease Control and Prevention, 30 Dec. 2019, </a:t>
            </a:r>
            <a:r>
              <a:rPr lang="es" sz="1200" b="0" i="0" u="sng" dirty="0">
                <a:solidFill>
                  <a:srgbClr val="323232"/>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https://www.cdc.gov/alcohol/fact-sheets/binge-drinking.htm</a:t>
            </a:r>
            <a:r>
              <a:rPr lang="es" sz="1200" b="0" i="0" dirty="0">
                <a:solidFill>
                  <a:srgbClr val="323232"/>
                </a:solidFill>
                <a:latin typeface="Times New Roman"/>
                <a:ea typeface="Times New Roman"/>
                <a:cs typeface="Times New Roman"/>
                <a:sym typeface="Times New Roman"/>
              </a:rPr>
              <a:t>.</a:t>
            </a:r>
            <a:endParaRPr dirty="0"/>
          </a:p>
          <a:p>
            <a:pPr marL="182880" lvl="0" indent="-182880" algn="l" rtl="0">
              <a:lnSpc>
                <a:spcPct val="90000"/>
              </a:lnSpc>
              <a:spcBef>
                <a:spcPts val="1200"/>
              </a:spcBef>
              <a:spcAft>
                <a:spcPts val="0"/>
              </a:spcAft>
              <a:buSzPts val="1020"/>
              <a:buChar char="▪"/>
            </a:pPr>
            <a:r>
              <a:rPr lang="es" sz="1200" b="0" i="0" dirty="0">
                <a:solidFill>
                  <a:srgbClr val="323232"/>
                </a:solidFill>
                <a:latin typeface="Times New Roman"/>
                <a:ea typeface="Times New Roman"/>
                <a:cs typeface="Times New Roman"/>
                <a:sym typeface="Times New Roman"/>
              </a:rPr>
              <a:t>“Binge Drinking.” </a:t>
            </a:r>
            <a:r>
              <a:rPr lang="es" sz="1200" b="0" i="1" dirty="0">
                <a:solidFill>
                  <a:srgbClr val="323232"/>
                </a:solidFill>
                <a:latin typeface="Times New Roman"/>
                <a:ea typeface="Times New Roman"/>
                <a:cs typeface="Times New Roman"/>
                <a:sym typeface="Times New Roman"/>
              </a:rPr>
              <a:t>National Institute on Alcohol Abuse and Alcoholism</a:t>
            </a:r>
            <a:r>
              <a:rPr lang="es" sz="1200" b="0" i="0" dirty="0">
                <a:solidFill>
                  <a:srgbClr val="323232"/>
                </a:solidFill>
                <a:latin typeface="Times New Roman"/>
                <a:ea typeface="Times New Roman"/>
                <a:cs typeface="Times New Roman"/>
                <a:sym typeface="Times New Roman"/>
              </a:rPr>
              <a:t>, U.S. Department of Health and Human Services, </a:t>
            </a:r>
            <a:r>
              <a:rPr lang="es" sz="1200" b="0" i="0" u="sng" dirty="0">
                <a:solidFill>
                  <a:srgbClr val="323232"/>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https://www.niaaa.nih.gov/publications/brochures-and-fact-sheets/binge-drinking</a:t>
            </a:r>
            <a:r>
              <a:rPr lang="es" sz="1200" b="0" i="0" dirty="0">
                <a:solidFill>
                  <a:srgbClr val="323232"/>
                </a:solidFill>
                <a:latin typeface="Times New Roman"/>
                <a:ea typeface="Times New Roman"/>
                <a:cs typeface="Times New Roman"/>
                <a:sym typeface="Times New Roman"/>
              </a:rPr>
              <a:t>.</a:t>
            </a:r>
            <a:endParaRPr dirty="0"/>
          </a:p>
          <a:p>
            <a:pPr marL="182880" lvl="0" indent="-182880" algn="l" rtl="0">
              <a:lnSpc>
                <a:spcPct val="90000"/>
              </a:lnSpc>
              <a:spcBef>
                <a:spcPts val="1200"/>
              </a:spcBef>
              <a:spcAft>
                <a:spcPts val="0"/>
              </a:spcAft>
              <a:buSzPts val="1020"/>
              <a:buChar char="▪"/>
            </a:pPr>
            <a:r>
              <a:rPr lang="es" sz="1200" b="0" i="0" dirty="0">
                <a:solidFill>
                  <a:srgbClr val="323232"/>
                </a:solidFill>
                <a:latin typeface="Times New Roman"/>
                <a:ea typeface="Times New Roman"/>
                <a:cs typeface="Times New Roman"/>
                <a:sym typeface="Times New Roman"/>
              </a:rPr>
              <a:t>“Benefits of Getting a COVID-19 Vaccine.” </a:t>
            </a:r>
            <a:r>
              <a:rPr lang="es" sz="1200" b="0" i="1" dirty="0">
                <a:solidFill>
                  <a:srgbClr val="323232"/>
                </a:solidFill>
                <a:latin typeface="Times New Roman"/>
                <a:ea typeface="Times New Roman"/>
                <a:cs typeface="Times New Roman"/>
                <a:sym typeface="Times New Roman"/>
              </a:rPr>
              <a:t>Centers for Disease Control and Prevention</a:t>
            </a:r>
            <a:r>
              <a:rPr lang="es" sz="1200" b="0" i="0" dirty="0">
                <a:solidFill>
                  <a:srgbClr val="323232"/>
                </a:solidFill>
                <a:latin typeface="Times New Roman"/>
                <a:ea typeface="Times New Roman"/>
                <a:cs typeface="Times New Roman"/>
                <a:sym typeface="Times New Roman"/>
              </a:rPr>
              <a:t>, Centers for Disease Control and Prevention, 5 Nov. 2021, </a:t>
            </a:r>
            <a:r>
              <a:rPr lang="es" sz="1200" b="0" i="0" u="sng" dirty="0">
                <a:solidFill>
                  <a:srgbClr val="323232"/>
                </a:solid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https://www.cdc.gov/coronavirus/2019-ncov/vaccines/vaccine-benefits.html</a:t>
            </a:r>
            <a:r>
              <a:rPr lang="es" sz="1200" b="0" i="0" dirty="0">
                <a:solidFill>
                  <a:srgbClr val="323232"/>
                </a:solidFill>
                <a:latin typeface="Times New Roman"/>
                <a:ea typeface="Times New Roman"/>
                <a:cs typeface="Times New Roman"/>
                <a:sym typeface="Times New Roman"/>
              </a:rPr>
              <a:t>.</a:t>
            </a:r>
            <a:endParaRPr sz="1200" dirty="0">
              <a:solidFill>
                <a:srgbClr val="323232"/>
              </a:solidFill>
              <a:latin typeface="Times New Roman"/>
              <a:ea typeface="Times New Roman"/>
              <a:cs typeface="Times New Roman"/>
              <a:sym typeface="Times New Roman"/>
            </a:endParaRPr>
          </a:p>
          <a:p>
            <a:pPr marL="182880" lvl="0" indent="-182880" algn="l" rtl="0">
              <a:lnSpc>
                <a:spcPct val="90000"/>
              </a:lnSpc>
              <a:spcBef>
                <a:spcPts val="1200"/>
              </a:spcBef>
              <a:spcAft>
                <a:spcPts val="0"/>
              </a:spcAft>
              <a:buSzPts val="1020"/>
              <a:buChar char="▪"/>
            </a:pPr>
            <a:r>
              <a:rPr lang="es" sz="1200" b="0" i="0" dirty="0">
                <a:solidFill>
                  <a:srgbClr val="323232"/>
                </a:solidFill>
                <a:latin typeface="Times New Roman"/>
                <a:ea typeface="Times New Roman"/>
                <a:cs typeface="Times New Roman"/>
                <a:sym typeface="Times New Roman"/>
              </a:rPr>
              <a:t>“How to Protect Yourself &amp; Others.” </a:t>
            </a:r>
            <a:r>
              <a:rPr lang="es" sz="1200" b="0" i="1" dirty="0">
                <a:solidFill>
                  <a:srgbClr val="323232"/>
                </a:solidFill>
                <a:latin typeface="Times New Roman"/>
                <a:ea typeface="Times New Roman"/>
                <a:cs typeface="Times New Roman"/>
                <a:sym typeface="Times New Roman"/>
              </a:rPr>
              <a:t>Centers for Disease Control and Prevention</a:t>
            </a:r>
            <a:r>
              <a:rPr lang="es" sz="1200" b="0" i="0" dirty="0">
                <a:solidFill>
                  <a:srgbClr val="323232"/>
                </a:solidFill>
                <a:latin typeface="Times New Roman"/>
                <a:ea typeface="Times New Roman"/>
                <a:cs typeface="Times New Roman"/>
                <a:sym typeface="Times New Roman"/>
              </a:rPr>
              <a:t>, Centers for Disease Control and Prevention, 13 Aug. 2021, </a:t>
            </a:r>
            <a:r>
              <a:rPr lang="es" sz="1200" b="0" i="0" u="sng" dirty="0">
                <a:solidFill>
                  <a:srgbClr val="323232"/>
                </a:solidFill>
                <a:latin typeface="Times New Roman"/>
                <a:ea typeface="Times New Roman"/>
                <a:cs typeface="Times New Roman"/>
                <a:sym typeface="Times New Roman"/>
                <a:hlinkClick r:id="rId9">
                  <a:extLst>
                    <a:ext uri="{A12FA001-AC4F-418D-AE19-62706E023703}">
                      <ahyp:hlinkClr xmlns:ahyp="http://schemas.microsoft.com/office/drawing/2018/hyperlinkcolor" val="tx"/>
                    </a:ext>
                  </a:extLst>
                </a:hlinkClick>
              </a:rPr>
              <a:t>https://www.cdc.gov/coronavirus/2019-ncov/prevent-getting-sick/prevention.html</a:t>
            </a:r>
            <a:r>
              <a:rPr lang="es" sz="1200" b="0" i="0" dirty="0">
                <a:solidFill>
                  <a:srgbClr val="323232"/>
                </a:solidFill>
                <a:latin typeface="Times New Roman"/>
                <a:ea typeface="Times New Roman"/>
                <a:cs typeface="Times New Roman"/>
                <a:sym typeface="Times New Roman"/>
              </a:rPr>
              <a:t>.</a:t>
            </a:r>
            <a:endParaRPr dirty="0"/>
          </a:p>
          <a:p>
            <a:pPr marL="182880" lvl="0" indent="-182880" algn="l" rtl="0">
              <a:lnSpc>
                <a:spcPct val="90000"/>
              </a:lnSpc>
              <a:spcBef>
                <a:spcPts val="1200"/>
              </a:spcBef>
              <a:spcAft>
                <a:spcPts val="0"/>
              </a:spcAft>
              <a:buSzPts val="1020"/>
              <a:buChar char="▪"/>
            </a:pPr>
            <a:r>
              <a:rPr lang="es" sz="1200" b="0" i="0" dirty="0">
                <a:solidFill>
                  <a:srgbClr val="323232"/>
                </a:solidFill>
                <a:latin typeface="Times New Roman"/>
                <a:ea typeface="Times New Roman"/>
                <a:cs typeface="Times New Roman"/>
                <a:sym typeface="Times New Roman"/>
              </a:rPr>
              <a:t>“Alcohol Use Disorder.” </a:t>
            </a:r>
            <a:r>
              <a:rPr lang="es" sz="1200" b="0" i="1" dirty="0">
                <a:solidFill>
                  <a:srgbClr val="323232"/>
                </a:solidFill>
                <a:latin typeface="Times New Roman"/>
                <a:ea typeface="Times New Roman"/>
                <a:cs typeface="Times New Roman"/>
                <a:sym typeface="Times New Roman"/>
              </a:rPr>
              <a:t>Mayo Clinic</a:t>
            </a:r>
            <a:r>
              <a:rPr lang="es" sz="1200" b="0" i="0" dirty="0">
                <a:solidFill>
                  <a:srgbClr val="323232"/>
                </a:solidFill>
                <a:latin typeface="Times New Roman"/>
                <a:ea typeface="Times New Roman"/>
                <a:cs typeface="Times New Roman"/>
                <a:sym typeface="Times New Roman"/>
              </a:rPr>
              <a:t>, Mayo Foundation for Medical Education and Research, 11 July 2018, </a:t>
            </a:r>
            <a:r>
              <a:rPr lang="es" sz="1200" b="0" i="0" u="sng" dirty="0">
                <a:solidFill>
                  <a:srgbClr val="323232"/>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https://www.mayoclinic.org/diseases-conditions/alcohol-use-disorder/symptoms-causes/syc-20369243</a:t>
            </a:r>
            <a:r>
              <a:rPr lang="es" sz="1200" b="0" i="0" dirty="0">
                <a:solidFill>
                  <a:srgbClr val="323232"/>
                </a:solidFill>
                <a:latin typeface="Times New Roman"/>
                <a:ea typeface="Times New Roman"/>
                <a:cs typeface="Times New Roman"/>
                <a:sym typeface="Times New Roman"/>
              </a:rPr>
              <a:t>.</a:t>
            </a:r>
            <a:endParaRPr dirty="0"/>
          </a:p>
          <a:p>
            <a:pPr marL="182880" lvl="0" indent="-182880" algn="l" rtl="0">
              <a:lnSpc>
                <a:spcPct val="90000"/>
              </a:lnSpc>
              <a:spcBef>
                <a:spcPts val="1200"/>
              </a:spcBef>
              <a:spcAft>
                <a:spcPts val="0"/>
              </a:spcAft>
              <a:buSzPts val="1020"/>
              <a:buChar char="▪"/>
            </a:pPr>
            <a:r>
              <a:rPr lang="es" sz="1200" b="0" i="0" dirty="0">
                <a:solidFill>
                  <a:srgbClr val="323232"/>
                </a:solidFill>
                <a:latin typeface="Times New Roman"/>
                <a:ea typeface="Times New Roman"/>
                <a:cs typeface="Times New Roman"/>
                <a:sym typeface="Times New Roman"/>
              </a:rPr>
              <a:t>Smith, Matt. “Binge Drinking: Health Effects, Signs, and Prevention.” </a:t>
            </a:r>
            <a:r>
              <a:rPr lang="es" sz="1200" b="0" i="1" dirty="0">
                <a:solidFill>
                  <a:srgbClr val="323232"/>
                </a:solidFill>
                <a:latin typeface="Times New Roman"/>
                <a:ea typeface="Times New Roman"/>
                <a:cs typeface="Times New Roman"/>
                <a:sym typeface="Times New Roman"/>
              </a:rPr>
              <a:t>WebMD</a:t>
            </a:r>
            <a:r>
              <a:rPr lang="es" sz="1200" b="0" i="0" dirty="0">
                <a:solidFill>
                  <a:srgbClr val="323232"/>
                </a:solidFill>
                <a:latin typeface="Times New Roman"/>
                <a:ea typeface="Times New Roman"/>
                <a:cs typeface="Times New Roman"/>
                <a:sym typeface="Times New Roman"/>
              </a:rPr>
              <a:t>, WebMD, 4 Aug. 2020, </a:t>
            </a:r>
            <a:r>
              <a:rPr lang="es" sz="1200" b="0" i="0" u="sng" dirty="0">
                <a:solidFill>
                  <a:srgbClr val="323232"/>
                </a:solidFill>
                <a:latin typeface="Times New Roman"/>
                <a:ea typeface="Times New Roman"/>
                <a:cs typeface="Times New Roman"/>
                <a:sym typeface="Times New Roman"/>
                <a:hlinkClick r:id="rId10">
                  <a:extLst>
                    <a:ext uri="{A12FA001-AC4F-418D-AE19-62706E023703}">
                      <ahyp:hlinkClr xmlns:ahyp="http://schemas.microsoft.com/office/drawing/2018/hyperlinkcolor" val="tx"/>
                    </a:ext>
                  </a:extLst>
                </a:hlinkClick>
              </a:rPr>
              <a:t>https://www.webmd.com/mental-health/addiction/binge-drinking</a:t>
            </a:r>
            <a:r>
              <a:rPr lang="es" sz="1200" b="0" i="0" dirty="0">
                <a:solidFill>
                  <a:srgbClr val="323232"/>
                </a:solidFill>
                <a:latin typeface="Times New Roman"/>
                <a:ea typeface="Times New Roman"/>
                <a:cs typeface="Times New Roman"/>
                <a:sym typeface="Times New Roman"/>
              </a:rPr>
              <a:t>.</a:t>
            </a:r>
            <a:endParaRPr dirty="0"/>
          </a:p>
          <a:p>
            <a:pPr marL="182880" lvl="0" indent="-182880" algn="l" rtl="0">
              <a:lnSpc>
                <a:spcPct val="90000"/>
              </a:lnSpc>
              <a:spcBef>
                <a:spcPts val="1200"/>
              </a:spcBef>
              <a:spcAft>
                <a:spcPts val="0"/>
              </a:spcAft>
              <a:buSzPts val="935"/>
              <a:buChar char="▪"/>
            </a:pPr>
            <a:r>
              <a:rPr lang="es" sz="1100" b="0" i="0" dirty="0">
                <a:solidFill>
                  <a:srgbClr val="323232"/>
                </a:solidFill>
                <a:latin typeface="Times New Roman"/>
                <a:ea typeface="Times New Roman"/>
                <a:cs typeface="Times New Roman"/>
                <a:sym typeface="Times New Roman"/>
              </a:rPr>
              <a:t>“Alcohol Abuse Hotline - Talk to Someone 24/7 - Free &amp; Confidential.” </a:t>
            </a:r>
            <a:r>
              <a:rPr lang="es" sz="1100" b="0" i="1" dirty="0">
                <a:solidFill>
                  <a:srgbClr val="323232"/>
                </a:solidFill>
                <a:latin typeface="Times New Roman"/>
                <a:ea typeface="Times New Roman"/>
                <a:cs typeface="Times New Roman"/>
                <a:sym typeface="Times New Roman"/>
              </a:rPr>
              <a:t>The Recovery Village Drug and Alcohol Rehab</a:t>
            </a:r>
            <a:r>
              <a:rPr lang="es" sz="1100" b="0" i="0" dirty="0">
                <a:solidFill>
                  <a:srgbClr val="323232"/>
                </a:solidFill>
                <a:latin typeface="Times New Roman"/>
                <a:ea typeface="Times New Roman"/>
                <a:cs typeface="Times New Roman"/>
                <a:sym typeface="Times New Roman"/>
              </a:rPr>
              <a:t>, The Recovery Village Drug and Alcohol Rehab, 17 Aug. 2021, </a:t>
            </a:r>
            <a:r>
              <a:rPr lang="es" sz="1100" b="0" i="0" u="sng" dirty="0">
                <a:solidFill>
                  <a:srgbClr val="323232"/>
                </a:solidFill>
                <a:latin typeface="Times New Roman"/>
                <a:ea typeface="Times New Roman"/>
                <a:cs typeface="Times New Roman"/>
                <a:sym typeface="Times New Roman"/>
                <a:hlinkClick r:id="rId11">
                  <a:extLst>
                    <a:ext uri="{A12FA001-AC4F-418D-AE19-62706E023703}">
                      <ahyp:hlinkClr xmlns:ahyp="http://schemas.microsoft.com/office/drawing/2018/hyperlinkcolor" val="tx"/>
                    </a:ext>
                  </a:extLst>
                </a:hlinkClick>
              </a:rPr>
              <a:t>https://www.therecoveryvillage.com/alcohol-abuse/alcohol-hotline/</a:t>
            </a:r>
            <a:r>
              <a:rPr lang="es" sz="1100" b="0" i="0" dirty="0">
                <a:solidFill>
                  <a:srgbClr val="323232"/>
                </a:solidFill>
                <a:latin typeface="Times New Roman"/>
                <a:ea typeface="Times New Roman"/>
                <a:cs typeface="Times New Roman"/>
                <a:sym typeface="Times New Roman"/>
              </a:rPr>
              <a:t>.</a:t>
            </a:r>
            <a:endParaRPr dirty="0"/>
          </a:p>
          <a:p>
            <a:pPr marL="182880" lvl="0" indent="-182880" algn="l" rtl="0">
              <a:lnSpc>
                <a:spcPct val="90000"/>
              </a:lnSpc>
              <a:spcBef>
                <a:spcPts val="1200"/>
              </a:spcBef>
              <a:spcAft>
                <a:spcPts val="0"/>
              </a:spcAft>
              <a:buSzPts val="893"/>
              <a:buChar char="▪"/>
            </a:pPr>
            <a:r>
              <a:rPr lang="es" sz="1050" b="0" i="0" dirty="0">
                <a:solidFill>
                  <a:srgbClr val="323232"/>
                </a:solidFill>
                <a:latin typeface="Times New Roman"/>
                <a:ea typeface="Times New Roman"/>
                <a:cs typeface="Times New Roman"/>
                <a:sym typeface="Times New Roman"/>
              </a:rPr>
              <a:t>“Alcohol and Substance Use.” </a:t>
            </a:r>
            <a:r>
              <a:rPr lang="es" sz="1050" b="0" i="1" dirty="0">
                <a:solidFill>
                  <a:srgbClr val="323232"/>
                </a:solidFill>
                <a:latin typeface="Times New Roman"/>
                <a:ea typeface="Times New Roman"/>
                <a:cs typeface="Times New Roman"/>
                <a:sym typeface="Times New Roman"/>
              </a:rPr>
              <a:t>Centers for Disease Control and Prevention</a:t>
            </a:r>
            <a:r>
              <a:rPr lang="es" sz="1050" b="0" i="0" dirty="0">
                <a:solidFill>
                  <a:srgbClr val="323232"/>
                </a:solidFill>
                <a:latin typeface="Times New Roman"/>
                <a:ea typeface="Times New Roman"/>
                <a:cs typeface="Times New Roman"/>
                <a:sym typeface="Times New Roman"/>
              </a:rPr>
              <a:t>, Centers for Disease Control and Prevention, 19 Mar. 2021, </a:t>
            </a:r>
            <a:r>
              <a:rPr lang="es" sz="1050" b="0" i="0" u="sng" dirty="0">
                <a:solidFill>
                  <a:srgbClr val="323232"/>
                </a:solidFill>
                <a:latin typeface="Times New Roman"/>
                <a:ea typeface="Times New Roman"/>
                <a:cs typeface="Times New Roman"/>
                <a:sym typeface="Times New Roman"/>
                <a:hlinkClick r:id="rId12">
                  <a:extLst>
                    <a:ext uri="{A12FA001-AC4F-418D-AE19-62706E023703}">
                      <ahyp:hlinkClr xmlns:ahyp="http://schemas.microsoft.com/office/drawing/2018/hyperlinkcolor" val="tx"/>
                    </a:ext>
                  </a:extLst>
                </a:hlinkClick>
              </a:rPr>
              <a:t>https://www.cdc.gov/coronavirus/2019-ncov/daily-life-coping/stress-coping/alcohol-use.html</a:t>
            </a:r>
            <a:r>
              <a:rPr lang="es" sz="1050" b="0" i="0" dirty="0">
                <a:solidFill>
                  <a:srgbClr val="323232"/>
                </a:solidFill>
                <a:latin typeface="Times New Roman"/>
                <a:ea typeface="Times New Roman"/>
                <a:cs typeface="Times New Roman"/>
                <a:sym typeface="Times New Roman"/>
              </a:rPr>
              <a:t>.</a:t>
            </a:r>
            <a:endParaRPr dirty="0"/>
          </a:p>
          <a:p>
            <a:pPr marL="0" lvl="0" indent="0" algn="l" rtl="0">
              <a:lnSpc>
                <a:spcPct val="90000"/>
              </a:lnSpc>
              <a:spcBef>
                <a:spcPts val="1200"/>
              </a:spcBef>
              <a:spcAft>
                <a:spcPts val="0"/>
              </a:spcAft>
              <a:buSzPts val="935"/>
              <a:buNone/>
            </a:pPr>
            <a:endParaRPr sz="1100" b="0" i="0" dirty="0">
              <a:solidFill>
                <a:srgbClr val="323232"/>
              </a:solidFill>
              <a:latin typeface="Times New Roman"/>
              <a:ea typeface="Times New Roman"/>
              <a:cs typeface="Times New Roman"/>
              <a:sym typeface="Times New Roman"/>
            </a:endParaRPr>
          </a:p>
          <a:p>
            <a:pPr marL="182880" lvl="0" indent="-118109" algn="l" rtl="0">
              <a:lnSpc>
                <a:spcPct val="90000"/>
              </a:lnSpc>
              <a:spcBef>
                <a:spcPts val="1200"/>
              </a:spcBef>
              <a:spcAft>
                <a:spcPts val="0"/>
              </a:spcAft>
              <a:buSzPts val="1020"/>
              <a:buNone/>
            </a:pPr>
            <a:endParaRPr sz="1200" b="0" i="0" dirty="0">
              <a:solidFill>
                <a:srgbClr val="323232"/>
              </a:solidFill>
              <a:latin typeface="Times New Roman"/>
              <a:ea typeface="Times New Roman"/>
              <a:cs typeface="Times New Roman"/>
              <a:sym typeface="Times New Roman"/>
            </a:endParaRPr>
          </a:p>
          <a:p>
            <a:pPr marL="182880" lvl="0" indent="-118109" algn="l" rtl="0">
              <a:lnSpc>
                <a:spcPct val="90000"/>
              </a:lnSpc>
              <a:spcBef>
                <a:spcPts val="1200"/>
              </a:spcBef>
              <a:spcAft>
                <a:spcPts val="0"/>
              </a:spcAft>
              <a:buSzPts val="1020"/>
              <a:buNone/>
            </a:pPr>
            <a:endParaRPr sz="1200" b="0" i="0" dirty="0">
              <a:solidFill>
                <a:srgbClr val="323232"/>
              </a:solidFill>
              <a:latin typeface="Times New Roman"/>
              <a:ea typeface="Times New Roman"/>
              <a:cs typeface="Times New Roman"/>
              <a:sym typeface="Times New Roman"/>
            </a:endParaRPr>
          </a:p>
          <a:p>
            <a:pPr marL="182880" lvl="0" indent="-107315" algn="l" rtl="0">
              <a:lnSpc>
                <a:spcPct val="90000"/>
              </a:lnSpc>
              <a:spcBef>
                <a:spcPts val="1200"/>
              </a:spcBef>
              <a:spcAft>
                <a:spcPts val="0"/>
              </a:spcAft>
              <a:buSzPts val="1190"/>
              <a:buNone/>
            </a:pPr>
            <a:endParaRPr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83"/>
        <p:cNvGrpSpPr/>
        <p:nvPr/>
      </p:nvGrpSpPr>
      <p:grpSpPr>
        <a:xfrm>
          <a:off x="0" y="0"/>
          <a:ext cx="0" cy="0"/>
          <a:chOff x="0" y="0"/>
          <a:chExt cx="0" cy="0"/>
        </a:xfrm>
      </p:grpSpPr>
      <p:sp>
        <p:nvSpPr>
          <p:cNvPr id="184" name="Google Shape;184;p3"/>
          <p:cNvSpPr/>
          <p:nvPr/>
        </p:nvSpPr>
        <p:spPr>
          <a:xfrm>
            <a:off x="0" y="0"/>
            <a:ext cx="12191696"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185" name="Google Shape;185;p3"/>
          <p:cNvSpPr txBox="1">
            <a:spLocks noGrp="1"/>
          </p:cNvSpPr>
          <p:nvPr>
            <p:ph type="title"/>
          </p:nvPr>
        </p:nvSpPr>
        <p:spPr>
          <a:xfrm>
            <a:off x="6550924" y="685800"/>
            <a:ext cx="4920019" cy="20215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Rockwell"/>
              <a:buNone/>
            </a:pPr>
            <a:r>
              <a:rPr lang="es" sz="3200" dirty="0">
                <a:solidFill>
                  <a:schemeClr val="lt1"/>
                </a:solidFill>
              </a:rPr>
              <a:t>DIRIGIDA A </a:t>
            </a:r>
            <a:endParaRPr dirty="0"/>
          </a:p>
        </p:txBody>
      </p:sp>
      <p:sp>
        <p:nvSpPr>
          <p:cNvPr id="186" name="Google Shape;186;p3"/>
          <p:cNvSpPr/>
          <p:nvPr/>
        </p:nvSpPr>
        <p:spPr>
          <a:xfrm>
            <a:off x="0" y="3"/>
            <a:ext cx="5859484" cy="6857997"/>
          </a:xfrm>
          <a:custGeom>
            <a:avLst/>
            <a:gdLst/>
            <a:ahLst/>
            <a:cxnLst/>
            <a:rect l="l" t="t" r="r" b="b"/>
            <a:pathLst>
              <a:path w="5859484" h="6857997" extrusionOk="0">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pic>
        <p:nvPicPr>
          <p:cNvPr id="187" name="Google Shape;187;p3" descr="A picture containing outdoor, person, crowd&#10;&#10;Description automatically generated"/>
          <p:cNvPicPr preferRelativeResize="0"/>
          <p:nvPr/>
        </p:nvPicPr>
        <p:blipFill rotWithShape="1">
          <a:blip r:embed="rId5">
            <a:alphaModFix/>
          </a:blip>
          <a:srcRect l="33824" r="21733"/>
          <a:stretch/>
        </p:blipFill>
        <p:spPr>
          <a:xfrm>
            <a:off x="1" y="2"/>
            <a:ext cx="6095695" cy="6857997"/>
          </a:xfrm>
          <a:custGeom>
            <a:avLst/>
            <a:gdLst/>
            <a:ahLst/>
            <a:cxnLst/>
            <a:rect l="l" t="t" r="r" b="b"/>
            <a:pathLst>
              <a:path w="6095695" h="6857997" extrusionOk="0">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ln>
            <a:noFill/>
          </a:ln>
        </p:spPr>
      </p:pic>
      <p:sp>
        <p:nvSpPr>
          <p:cNvPr id="188" name="Google Shape;188;p3"/>
          <p:cNvSpPr txBox="1">
            <a:spLocks noGrp="1"/>
          </p:cNvSpPr>
          <p:nvPr>
            <p:ph type="body" idx="1"/>
          </p:nvPr>
        </p:nvSpPr>
        <p:spPr>
          <a:xfrm>
            <a:off x="6446149" y="2927444"/>
            <a:ext cx="4920000" cy="3244800"/>
          </a:xfrm>
          <a:prstGeom prst="rect">
            <a:avLst/>
          </a:prstGeom>
          <a:noFill/>
          <a:ln>
            <a:noFill/>
          </a:ln>
        </p:spPr>
        <p:txBody>
          <a:bodyPr spcFirstLastPara="1" wrap="square" lIns="91425" tIns="45700" rIns="91425" bIns="45700" anchor="t" anchorCtr="0">
            <a:normAutofit/>
          </a:bodyPr>
          <a:lstStyle/>
          <a:p>
            <a:pPr marL="182880" lvl="0" indent="-182880" algn="l" rtl="0">
              <a:lnSpc>
                <a:spcPct val="90000"/>
              </a:lnSpc>
              <a:spcBef>
                <a:spcPts val="0"/>
              </a:spcBef>
              <a:spcAft>
                <a:spcPts val="0"/>
              </a:spcAft>
              <a:buSzPts val="1190"/>
              <a:buChar char="▪"/>
            </a:pPr>
            <a:r>
              <a:rPr lang="es" sz="1400" dirty="0"/>
              <a:t>Adultos de 21 años o más quienes viven en comunidades marginadas de Durham y sus alrededores. </a:t>
            </a:r>
            <a:endParaRPr dirty="0"/>
          </a:p>
        </p:txBody>
      </p:sp>
      <p:sp>
        <p:nvSpPr>
          <p:cNvPr id="189" name="Google Shape;189;p3"/>
          <p:cNvSpPr txBox="1"/>
          <p:nvPr/>
        </p:nvSpPr>
        <p:spPr>
          <a:xfrm>
            <a:off x="9572373" y="6657945"/>
            <a:ext cx="2619627"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 sz="700" b="0" i="0" u="sng" strike="noStrike" cap="none">
                <a:solidFill>
                  <a:srgbClr val="FFFFFF"/>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This Photo</a:t>
            </a:r>
            <a:r>
              <a:rPr lang="es" sz="700" b="0" i="0" u="none" strike="noStrike" cap="none">
                <a:solidFill>
                  <a:srgbClr val="FFFFFF"/>
                </a:solidFill>
                <a:latin typeface="Rockwell"/>
                <a:ea typeface="Rockwell"/>
                <a:cs typeface="Rockwell"/>
                <a:sym typeface="Rockwell"/>
              </a:rPr>
              <a:t> by Unknown Author is licensed under </a:t>
            </a:r>
            <a:r>
              <a:rPr lang="es" sz="700" b="0" i="0" u="sng" strike="noStrike" cap="none">
                <a:solidFill>
                  <a:srgbClr val="FFFFFF"/>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CC BY-SA</a:t>
            </a:r>
            <a:endParaRPr sz="700" b="0" i="0" u="none" strike="noStrike" cap="none">
              <a:solidFill>
                <a:srgbClr val="FFFFFF"/>
              </a:solidFill>
              <a:latin typeface="Rockwell"/>
              <a:ea typeface="Rockwell"/>
              <a:cs typeface="Rockwell"/>
              <a:sym typeface="Rockwell"/>
            </a:endParaRPr>
          </a:p>
        </p:txBody>
      </p:sp>
      <p:pic>
        <p:nvPicPr>
          <p:cNvPr id="2" name="Vocaroo 1hRiX5EZzzB3">
            <a:hlinkClick r:id="" action="ppaction://media"/>
            <a:extLst>
              <a:ext uri="{FF2B5EF4-FFF2-40B4-BE49-F238E27FC236}">
                <a16:creationId xmlns:a16="http://schemas.microsoft.com/office/drawing/2014/main" id="{E4A123F4-8F7C-4C91-B779-F9FCC5A41F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67990" y="6248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00"/>
    </mc:Choice>
    <mc:Fallback>
      <p:transition spd="slow" advTm="1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Google Shape;195;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196" name="Google Shape;196;p4"/>
          <p:cNvSpPr/>
          <p:nvPr/>
        </p:nvSpPr>
        <p:spPr>
          <a:xfrm>
            <a:off x="984504" y="3837459"/>
            <a:ext cx="10222992" cy="80683"/>
          </a:xfrm>
          <a:prstGeom prst="rect">
            <a:avLst/>
          </a:prstGeom>
          <a:blipFill rotWithShape="1">
            <a:blip r:embed="rId5">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984504" y="3981573"/>
            <a:ext cx="10222992" cy="2078335"/>
          </a:xfrm>
          <a:prstGeom prst="rect">
            <a:avLst/>
          </a:prstGeom>
          <a:blipFill rotWithShape="1">
            <a:blip r:embed="rId5">
              <a:alphaModFix amt="9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txBox="1">
            <a:spLocks noGrp="1"/>
          </p:cNvSpPr>
          <p:nvPr>
            <p:ph type="title"/>
          </p:nvPr>
        </p:nvSpPr>
        <p:spPr>
          <a:xfrm>
            <a:off x="1285456" y="4162031"/>
            <a:ext cx="4543683" cy="17671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5400"/>
              <a:buFont typeface="Rockwell"/>
              <a:buNone/>
            </a:pPr>
            <a:r>
              <a:rPr lang="es" sz="3200" dirty="0"/>
              <a:t>FOLLETOS</a:t>
            </a:r>
            <a:endParaRPr sz="3200" dirty="0"/>
          </a:p>
        </p:txBody>
      </p:sp>
      <p:pic>
        <p:nvPicPr>
          <p:cNvPr id="199" name="Google Shape;199;p4" descr="Chart, funnel chart&#10;&#10;Description automatically generated"/>
          <p:cNvPicPr preferRelativeResize="0"/>
          <p:nvPr/>
        </p:nvPicPr>
        <p:blipFill rotWithShape="1">
          <a:blip r:embed="rId6">
            <a:alphaModFix/>
          </a:blip>
          <a:srcRect/>
          <a:stretch/>
        </p:blipFill>
        <p:spPr>
          <a:xfrm>
            <a:off x="1018931" y="564542"/>
            <a:ext cx="2298458" cy="3064611"/>
          </a:xfrm>
          <a:prstGeom prst="rect">
            <a:avLst/>
          </a:prstGeom>
          <a:noFill/>
          <a:ln>
            <a:noFill/>
          </a:ln>
        </p:spPr>
      </p:pic>
      <p:pic>
        <p:nvPicPr>
          <p:cNvPr id="200" name="Google Shape;200;p4" descr="Text&#10;&#10;Description automatically generated"/>
          <p:cNvPicPr preferRelativeResize="0"/>
          <p:nvPr/>
        </p:nvPicPr>
        <p:blipFill rotWithShape="1">
          <a:blip r:embed="rId7">
            <a:alphaModFix/>
          </a:blip>
          <a:srcRect/>
          <a:stretch/>
        </p:blipFill>
        <p:spPr>
          <a:xfrm>
            <a:off x="3661149" y="564542"/>
            <a:ext cx="2298458" cy="3064611"/>
          </a:xfrm>
          <a:prstGeom prst="rect">
            <a:avLst/>
          </a:prstGeom>
          <a:noFill/>
          <a:ln>
            <a:noFill/>
          </a:ln>
        </p:spPr>
      </p:pic>
      <p:pic>
        <p:nvPicPr>
          <p:cNvPr id="201" name="Google Shape;201;p4" descr="Diagram&#10;&#10;Description automatically generated"/>
          <p:cNvPicPr preferRelativeResize="0"/>
          <p:nvPr/>
        </p:nvPicPr>
        <p:blipFill rotWithShape="1">
          <a:blip r:embed="rId8">
            <a:alphaModFix/>
          </a:blip>
          <a:srcRect/>
          <a:stretch/>
        </p:blipFill>
        <p:spPr>
          <a:xfrm>
            <a:off x="6303366" y="535045"/>
            <a:ext cx="2298458" cy="3064611"/>
          </a:xfrm>
          <a:prstGeom prst="rect">
            <a:avLst/>
          </a:prstGeom>
          <a:noFill/>
          <a:ln>
            <a:noFill/>
          </a:ln>
        </p:spPr>
      </p:pic>
      <p:pic>
        <p:nvPicPr>
          <p:cNvPr id="202" name="Google Shape;202;p4" descr="Text&#10;&#10;Description automatically generated with low confidence"/>
          <p:cNvPicPr preferRelativeResize="0"/>
          <p:nvPr/>
        </p:nvPicPr>
        <p:blipFill rotWithShape="1">
          <a:blip r:embed="rId9">
            <a:alphaModFix/>
          </a:blip>
          <a:srcRect/>
          <a:stretch/>
        </p:blipFill>
        <p:spPr>
          <a:xfrm>
            <a:off x="8928675" y="564542"/>
            <a:ext cx="2298458" cy="3064611"/>
          </a:xfrm>
          <a:prstGeom prst="rect">
            <a:avLst/>
          </a:prstGeom>
          <a:noFill/>
          <a:ln>
            <a:noFill/>
          </a:ln>
        </p:spPr>
      </p:pic>
      <p:sp>
        <p:nvSpPr>
          <p:cNvPr id="203" name="Google Shape;203;p4"/>
          <p:cNvSpPr txBox="1">
            <a:spLocks noGrp="1"/>
          </p:cNvSpPr>
          <p:nvPr>
            <p:ph type="body" idx="1"/>
          </p:nvPr>
        </p:nvSpPr>
        <p:spPr>
          <a:xfrm>
            <a:off x="6217920" y="4170410"/>
            <a:ext cx="4699221" cy="1767141"/>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1275"/>
              <a:buChar char="▪"/>
            </a:pPr>
            <a:r>
              <a:rPr lang="es" sz="1400" dirty="0"/>
              <a:t>Esta diapositiva incorpora folletos que fueron creados por nuestra Plataforma Digital y el coordinador de alcance comunitario. </a:t>
            </a:r>
            <a:endParaRPr sz="1400" dirty="0"/>
          </a:p>
          <a:p>
            <a:pPr marL="0" lvl="0" indent="0" algn="l" rtl="0">
              <a:lnSpc>
                <a:spcPct val="90000"/>
              </a:lnSpc>
              <a:spcBef>
                <a:spcPts val="1200"/>
              </a:spcBef>
              <a:spcAft>
                <a:spcPts val="0"/>
              </a:spcAft>
              <a:buSzPts val="1275"/>
              <a:buNone/>
            </a:pPr>
            <a:endParaRPr sz="1400" dirty="0"/>
          </a:p>
          <a:p>
            <a:pPr marL="182880" lvl="0" indent="-182880" algn="l" rtl="0">
              <a:lnSpc>
                <a:spcPct val="90000"/>
              </a:lnSpc>
              <a:spcBef>
                <a:spcPts val="1200"/>
              </a:spcBef>
              <a:spcAft>
                <a:spcPts val="0"/>
              </a:spcAft>
              <a:buSzPts val="1275"/>
              <a:buChar char="▪"/>
            </a:pPr>
            <a:r>
              <a:rPr lang="es" sz="1400" dirty="0"/>
              <a:t>Estos folletos son sobre el Tema: </a:t>
            </a:r>
            <a:r>
              <a:rPr lang="es" sz="1400" b="1" dirty="0"/>
              <a:t>EL ABC de Alcoholismo, Atracones y el COVID-19.</a:t>
            </a:r>
            <a:endParaRPr sz="1400" b="1" dirty="0"/>
          </a:p>
        </p:txBody>
      </p:sp>
      <p:sp>
        <p:nvSpPr>
          <p:cNvPr id="204" name="Google Shape;204;p4"/>
          <p:cNvSpPr/>
          <p:nvPr/>
        </p:nvSpPr>
        <p:spPr>
          <a:xfrm>
            <a:off x="984504" y="6128670"/>
            <a:ext cx="10222992" cy="80683"/>
          </a:xfrm>
          <a:prstGeom prst="rect">
            <a:avLst/>
          </a:prstGeom>
          <a:blipFill rotWithShape="1">
            <a:blip r:embed="rId5">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11401725" y="6229681"/>
            <a:ext cx="457200" cy="457200"/>
          </a:xfrm>
          <a:prstGeom prst="ellipse">
            <a:avLst/>
          </a:prstGeom>
          <a:blipFill rotWithShape="1">
            <a:blip r:embed="rId10">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206" name="Google Shape;206;p4"/>
          <p:cNvSpPr/>
          <p:nvPr/>
        </p:nvSpPr>
        <p:spPr>
          <a:xfrm>
            <a:off x="11430918" y="6258874"/>
            <a:ext cx="398813" cy="398815"/>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pic>
        <p:nvPicPr>
          <p:cNvPr id="2" name="Vocaroo 17SRztYzMXHF">
            <a:hlinkClick r:id="" action="ppaction://media"/>
            <a:extLst>
              <a:ext uri="{FF2B5EF4-FFF2-40B4-BE49-F238E27FC236}">
                <a16:creationId xmlns:a16="http://schemas.microsoft.com/office/drawing/2014/main" id="{517519ED-E648-4DFD-A091-A61D6B04CC5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452" y="616901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952"/>
    </mc:Choice>
    <mc:Fallback>
      <p:transition spd="slow" advTm="17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2" name="Google Shape;212;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213" name="Google Shape;213;p5"/>
          <p:cNvSpPr/>
          <p:nvPr/>
        </p:nvSpPr>
        <p:spPr>
          <a:xfrm>
            <a:off x="7862035" y="0"/>
            <a:ext cx="4329965" cy="3793338"/>
          </a:xfrm>
          <a:custGeom>
            <a:avLst/>
            <a:gdLst/>
            <a:ahLst/>
            <a:cxnLst/>
            <a:rect l="l" t="t" r="r" b="b"/>
            <a:pathLst>
              <a:path w="4329965" h="3793338" extrusionOk="0">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214" name="Google Shape;214;p5"/>
          <p:cNvSpPr/>
          <p:nvPr/>
        </p:nvSpPr>
        <p:spPr>
          <a:xfrm>
            <a:off x="5679762" y="2646306"/>
            <a:ext cx="3197072" cy="3197072"/>
          </a:xfrm>
          <a:custGeom>
            <a:avLst/>
            <a:gdLst/>
            <a:ahLst/>
            <a:cxnLst/>
            <a:rect l="l" t="t" r="r" b="b"/>
            <a:pathLst>
              <a:path w="7315200" h="7315200" extrusionOk="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215" name="Google Shape;215;p5"/>
          <p:cNvSpPr txBox="1">
            <a:spLocks noGrp="1"/>
          </p:cNvSpPr>
          <p:nvPr>
            <p:ph type="title"/>
          </p:nvPr>
        </p:nvSpPr>
        <p:spPr>
          <a:xfrm>
            <a:off x="801098" y="804335"/>
            <a:ext cx="5712824" cy="191751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Font typeface="Rockwell"/>
              <a:buNone/>
            </a:pPr>
            <a:r>
              <a:rPr lang="es" sz="3200" dirty="0"/>
              <a:t>¿QUE ES EL ALCOHOLISMO?</a:t>
            </a:r>
            <a:endParaRPr dirty="0"/>
          </a:p>
        </p:txBody>
      </p:sp>
      <p:pic>
        <p:nvPicPr>
          <p:cNvPr id="216" name="Google Shape;216;p5" descr="Martini outline"/>
          <p:cNvPicPr preferRelativeResize="0"/>
          <p:nvPr/>
        </p:nvPicPr>
        <p:blipFill rotWithShape="1">
          <a:blip r:embed="rId5">
            <a:alphaModFix/>
          </a:blip>
          <a:srcRect/>
          <a:stretch/>
        </p:blipFill>
        <p:spPr>
          <a:xfrm>
            <a:off x="9321869" y="435854"/>
            <a:ext cx="2094845" cy="2094845"/>
          </a:xfrm>
          <a:prstGeom prst="rect">
            <a:avLst/>
          </a:prstGeom>
          <a:noFill/>
          <a:ln>
            <a:noFill/>
          </a:ln>
        </p:spPr>
      </p:pic>
      <p:sp>
        <p:nvSpPr>
          <p:cNvPr id="217" name="Google Shape;217;p5"/>
          <p:cNvSpPr txBox="1">
            <a:spLocks noGrp="1"/>
          </p:cNvSpPr>
          <p:nvPr>
            <p:ph type="body" idx="1"/>
          </p:nvPr>
        </p:nvSpPr>
        <p:spPr>
          <a:xfrm>
            <a:off x="961275" y="2202500"/>
            <a:ext cx="4620300" cy="3702900"/>
          </a:xfrm>
          <a:prstGeom prst="rect">
            <a:avLst/>
          </a:prstGeom>
          <a:noFill/>
          <a:ln>
            <a:noFill/>
          </a:ln>
        </p:spPr>
        <p:txBody>
          <a:bodyPr spcFirstLastPara="1" wrap="square" lIns="91425" tIns="45700" rIns="91425" bIns="45700" anchor="t" anchorCtr="0">
            <a:noAutofit/>
          </a:bodyPr>
          <a:lstStyle/>
          <a:p>
            <a:pPr marL="182880" lvl="0" indent="-182880" algn="l" rtl="0">
              <a:lnSpc>
                <a:spcPct val="90000"/>
              </a:lnSpc>
              <a:spcBef>
                <a:spcPts val="0"/>
              </a:spcBef>
              <a:spcAft>
                <a:spcPts val="0"/>
              </a:spcAft>
              <a:buSzPts val="1190"/>
              <a:buChar char="▪"/>
            </a:pPr>
            <a:r>
              <a:rPr lang="es" sz="1400" dirty="0"/>
              <a:t>El trastorno por consumo de alcohol (AUD) también conocido como abuso de alcohol, dependencia del alcohol y/o alcoholismo, es una condición médica que se caracteriza por deterioro de la capacidad para dejar y/o controlar el alcohol a pesar de las consecuencias sociales, laborales y/o de la salud.(Instituto Nacional de Abuso del Alcohol, 2020). </a:t>
            </a:r>
            <a:endParaRPr dirty="0"/>
          </a:p>
          <a:p>
            <a:pPr marL="182880" lvl="0" indent="-182880" algn="l" rtl="0">
              <a:lnSpc>
                <a:spcPct val="90000"/>
              </a:lnSpc>
              <a:spcBef>
                <a:spcPts val="1200"/>
              </a:spcBef>
              <a:spcAft>
                <a:spcPts val="0"/>
              </a:spcAft>
              <a:buSzPts val="1190"/>
              <a:buChar char="▪"/>
            </a:pPr>
            <a:r>
              <a:rPr lang="es" sz="1400" dirty="0"/>
              <a:t>El trastorno por consumo de alcohol (que incluye un nivel que a veces se denomina alcoholismo) es un patrón de consumo de alcohol que implica problemas para controlar su consumo, estar preocupado por el alcohol, seguir consumiendo alcohol incluso cuando causa problemas, tener que beber más para obtener el mismo efecto y/o tener síntomas de abstinencia cuando se disminuye o se deja de beber rápidamente (Clínica Mayo, 2018).</a:t>
            </a:r>
            <a:endParaRPr sz="1400" dirty="0"/>
          </a:p>
        </p:txBody>
      </p:sp>
      <p:pic>
        <p:nvPicPr>
          <p:cNvPr id="218" name="Google Shape;218;p5" descr="Wine outline"/>
          <p:cNvPicPr preferRelativeResize="0"/>
          <p:nvPr/>
        </p:nvPicPr>
        <p:blipFill rotWithShape="1">
          <a:blip r:embed="rId6">
            <a:alphaModFix/>
          </a:blip>
          <a:srcRect/>
          <a:stretch/>
        </p:blipFill>
        <p:spPr>
          <a:xfrm>
            <a:off x="6411591" y="3429000"/>
            <a:ext cx="1669614" cy="1669614"/>
          </a:xfrm>
          <a:prstGeom prst="rect">
            <a:avLst/>
          </a:prstGeom>
          <a:noFill/>
          <a:ln>
            <a:noFill/>
          </a:ln>
        </p:spPr>
      </p:pic>
      <p:grpSp>
        <p:nvGrpSpPr>
          <p:cNvPr id="219" name="Google Shape;219;p5"/>
          <p:cNvGrpSpPr/>
          <p:nvPr/>
        </p:nvGrpSpPr>
        <p:grpSpPr>
          <a:xfrm>
            <a:off x="8142428" y="6229681"/>
            <a:ext cx="457200" cy="457200"/>
            <a:chOff x="11361456" y="6195813"/>
            <a:chExt cx="548640" cy="548640"/>
          </a:xfrm>
        </p:grpSpPr>
        <p:sp>
          <p:nvSpPr>
            <p:cNvPr id="220" name="Google Shape;220;p5"/>
            <p:cNvSpPr/>
            <p:nvPr/>
          </p:nvSpPr>
          <p:spPr>
            <a:xfrm>
              <a:off x="11361456" y="6195813"/>
              <a:ext cx="548640" cy="548640"/>
            </a:xfrm>
            <a:prstGeom prst="ellipse">
              <a:avLst/>
            </a:prstGeom>
            <a:blipFill rotWithShape="1">
              <a:blip r:embed="rId7">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5"/>
          <p:cNvSpPr/>
          <p:nvPr/>
        </p:nvSpPr>
        <p:spPr>
          <a:xfrm>
            <a:off x="8775850" y="3931475"/>
            <a:ext cx="3416150" cy="2926525"/>
          </a:xfrm>
          <a:custGeom>
            <a:avLst/>
            <a:gdLst/>
            <a:ahLst/>
            <a:cxnLst/>
            <a:rect l="l" t="t" r="r" b="b"/>
            <a:pathLst>
              <a:path w="3416150" h="2926525" extrusionOk="0">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pic>
        <p:nvPicPr>
          <p:cNvPr id="223" name="Google Shape;223;p5" descr="Beer outline"/>
          <p:cNvPicPr preferRelativeResize="0"/>
          <p:nvPr/>
        </p:nvPicPr>
        <p:blipFill rotWithShape="1">
          <a:blip r:embed="rId8">
            <a:alphaModFix/>
          </a:blip>
          <a:srcRect/>
          <a:stretch/>
        </p:blipFill>
        <p:spPr>
          <a:xfrm>
            <a:off x="9719384" y="4817160"/>
            <a:ext cx="1840529" cy="1840529"/>
          </a:xfrm>
          <a:prstGeom prst="rect">
            <a:avLst/>
          </a:prstGeom>
          <a:noFill/>
          <a:ln>
            <a:noFill/>
          </a:ln>
        </p:spPr>
      </p:pic>
      <p:pic>
        <p:nvPicPr>
          <p:cNvPr id="2" name="Vocaroo 18wQQitDm95v">
            <a:hlinkClick r:id="" action="ppaction://media"/>
            <a:extLst>
              <a:ext uri="{FF2B5EF4-FFF2-40B4-BE49-F238E27FC236}">
                <a16:creationId xmlns:a16="http://schemas.microsoft.com/office/drawing/2014/main" id="{E367B6A9-C6E8-40F7-AA85-AF4EF8F3008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7015" y="607728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608"/>
    </mc:Choice>
    <mc:Fallback>
      <p:transition spd="slow" advTm="5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p6"/>
          <p:cNvSpPr txBox="1">
            <a:spLocks noGrp="1"/>
          </p:cNvSpPr>
          <p:nvPr>
            <p:ph type="title"/>
          </p:nvPr>
        </p:nvSpPr>
        <p:spPr>
          <a:xfrm>
            <a:off x="112825" y="847514"/>
            <a:ext cx="5800299" cy="163773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ct val="100000"/>
              <a:buFont typeface="Rockwell"/>
              <a:buNone/>
            </a:pPr>
            <a:r>
              <a:rPr lang="es" sz="3200" dirty="0"/>
              <a:t>¿POR QUÉ ES IMPORTANTE ENTENDER LA ENFERMEDAD DE ALCOHOLISMO? </a:t>
            </a:r>
            <a:endParaRPr sz="3200" dirty="0"/>
          </a:p>
        </p:txBody>
      </p:sp>
      <p:sp>
        <p:nvSpPr>
          <p:cNvPr id="231" name="Google Shape;231;p6"/>
          <p:cNvSpPr txBox="1">
            <a:spLocks noGrp="1"/>
          </p:cNvSpPr>
          <p:nvPr>
            <p:ph type="body" idx="1"/>
          </p:nvPr>
        </p:nvSpPr>
        <p:spPr>
          <a:xfrm>
            <a:off x="1069850" y="2578600"/>
            <a:ext cx="5073900" cy="2834700"/>
          </a:xfrm>
          <a:prstGeom prst="rect">
            <a:avLst/>
          </a:prstGeom>
          <a:noFill/>
          <a:ln>
            <a:noFill/>
          </a:ln>
        </p:spPr>
        <p:txBody>
          <a:bodyPr spcFirstLastPara="1" wrap="square" lIns="91425" tIns="45700" rIns="91425" bIns="45700" anchor="t" anchorCtr="0">
            <a:normAutofit/>
          </a:bodyPr>
          <a:lstStyle/>
          <a:p>
            <a:pPr marL="182880" lvl="0" indent="-182880" algn="l" rtl="0">
              <a:lnSpc>
                <a:spcPct val="90000"/>
              </a:lnSpc>
              <a:spcBef>
                <a:spcPts val="0"/>
              </a:spcBef>
              <a:spcAft>
                <a:spcPts val="0"/>
              </a:spcAft>
              <a:buSzPts val="1190"/>
              <a:buChar char="▪"/>
            </a:pPr>
            <a:r>
              <a:rPr lang="es" sz="1400" dirty="0"/>
              <a:t>La causa de la enfermedad de alcoholismo sigue siendo indeterminada. Esta enfermedad se desarrolla cuando se bebe tanto que se producen cambios químicos en el cerebro. Estos cambios aumentan la sensación de placer que se obtiene cuando se bebe alcohol.  Esto hace que quieras beber más a menudo, aunque te cause daño. </a:t>
            </a:r>
            <a:endParaRPr sz="1400" b="0" i="0" u="none" strike="noStrike" dirty="0">
              <a:latin typeface="Roboto"/>
              <a:ea typeface="Roboto"/>
              <a:cs typeface="Roboto"/>
              <a:sym typeface="Roboto"/>
            </a:endParaRPr>
          </a:p>
          <a:p>
            <a:pPr marL="0" lvl="0" indent="0" algn="l" rtl="0">
              <a:lnSpc>
                <a:spcPct val="90000"/>
              </a:lnSpc>
              <a:spcBef>
                <a:spcPts val="0"/>
              </a:spcBef>
              <a:spcAft>
                <a:spcPts val="0"/>
              </a:spcAft>
              <a:buSzPts val="1190"/>
              <a:buNone/>
            </a:pPr>
            <a:endParaRPr sz="1400" dirty="0">
              <a:latin typeface="Roboto"/>
              <a:ea typeface="Roboto"/>
              <a:cs typeface="Roboto"/>
              <a:sym typeface="Roboto"/>
            </a:endParaRPr>
          </a:p>
          <a:p>
            <a:pPr marL="182880" lvl="0" indent="-182880" algn="l" rtl="0">
              <a:lnSpc>
                <a:spcPct val="90000"/>
              </a:lnSpc>
              <a:spcBef>
                <a:spcPts val="0"/>
              </a:spcBef>
              <a:spcAft>
                <a:spcPts val="0"/>
              </a:spcAft>
              <a:buSzPts val="1190"/>
              <a:buChar char="▪"/>
            </a:pPr>
            <a:r>
              <a:rPr lang="es" sz="1400" dirty="0">
                <a:solidFill>
                  <a:srgbClr val="000000"/>
                </a:solidFill>
              </a:rPr>
              <a:t>El consumo excesivo de alcohol aumenta el riesgo de violencia, lesiones y accidentes tráfico.  También puede aumentar el riesgo de problemas de salud a largo plazo, tales como cáncer, enfermedades hepáticas, derrames cerebrales, hipertensión, enfermedades cardíacas y defectos de nacimiento. </a:t>
            </a:r>
            <a:endParaRPr sz="1100" dirty="0"/>
          </a:p>
        </p:txBody>
      </p:sp>
      <p:sp>
        <p:nvSpPr>
          <p:cNvPr id="232" name="Google Shape;232;p6"/>
          <p:cNvSpPr/>
          <p:nvPr/>
        </p:nvSpPr>
        <p:spPr>
          <a:xfrm>
            <a:off x="5913124" y="0"/>
            <a:ext cx="6278877" cy="6858000"/>
          </a:xfrm>
          <a:custGeom>
            <a:avLst/>
            <a:gdLst/>
            <a:ahLst/>
            <a:cxnLst/>
            <a:rect l="l" t="t" r="r" b="b"/>
            <a:pathLst>
              <a:path w="6278877" h="6858000" extrusionOk="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rgbClr val="343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pic>
        <p:nvPicPr>
          <p:cNvPr id="233" name="Google Shape;233;p6" descr="Thought outline"/>
          <p:cNvPicPr preferRelativeResize="0"/>
          <p:nvPr/>
        </p:nvPicPr>
        <p:blipFill rotWithShape="1">
          <a:blip r:embed="rId5">
            <a:alphaModFix/>
          </a:blip>
          <a:srcRect/>
          <a:stretch/>
        </p:blipFill>
        <p:spPr>
          <a:xfrm>
            <a:off x="7573809" y="847514"/>
            <a:ext cx="3613168" cy="3613168"/>
          </a:xfrm>
          <a:prstGeom prst="rect">
            <a:avLst/>
          </a:prstGeom>
          <a:noFill/>
          <a:ln>
            <a:noFill/>
          </a:ln>
        </p:spPr>
      </p:pic>
      <p:pic>
        <p:nvPicPr>
          <p:cNvPr id="2" name="Vocaroo 1cSclrYrB7L3">
            <a:hlinkClick r:id="" action="ppaction://media"/>
            <a:extLst>
              <a:ext uri="{FF2B5EF4-FFF2-40B4-BE49-F238E27FC236}">
                <a16:creationId xmlns:a16="http://schemas.microsoft.com/office/drawing/2014/main" id="{24243039-158B-405F-B07C-39D770BF44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848" y="609133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408"/>
    </mc:Choice>
    <mc:Fallback>
      <p:transition spd="slow" advTm="48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7"/>
          <p:cNvSpPr/>
          <p:nvPr/>
        </p:nvSpPr>
        <p:spPr>
          <a:xfrm>
            <a:off x="321733" y="321733"/>
            <a:ext cx="5774268" cy="5780684"/>
          </a:xfrm>
          <a:prstGeom prst="rect">
            <a:avLst/>
          </a:prstGeom>
          <a:blipFill rotWithShape="1">
            <a:blip r:embed="rId5">
              <a:alphaModFix amt="60000"/>
            </a:blip>
            <a:tile tx="0" ty="-704850" sx="92000" sy="89000" flip="xy"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sp>
        <p:nvSpPr>
          <p:cNvPr id="240" name="Google Shape;240;p7"/>
          <p:cNvSpPr txBox="1">
            <a:spLocks noGrp="1"/>
          </p:cNvSpPr>
          <p:nvPr>
            <p:ph type="title"/>
          </p:nvPr>
        </p:nvSpPr>
        <p:spPr>
          <a:xfrm>
            <a:off x="321733" y="150920"/>
            <a:ext cx="5168168" cy="95878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Font typeface="Rockwell"/>
              <a:buNone/>
            </a:pPr>
            <a:r>
              <a:rPr lang="es" sz="3200" dirty="0"/>
              <a:t>FACTORES DE RIESGO </a:t>
            </a:r>
            <a:endParaRPr dirty="0"/>
          </a:p>
        </p:txBody>
      </p:sp>
      <p:sp>
        <p:nvSpPr>
          <p:cNvPr id="241" name="Google Shape;241;p7"/>
          <p:cNvSpPr txBox="1">
            <a:spLocks noGrp="1"/>
          </p:cNvSpPr>
          <p:nvPr>
            <p:ph type="body" idx="1"/>
          </p:nvPr>
        </p:nvSpPr>
        <p:spPr>
          <a:xfrm>
            <a:off x="323325" y="840900"/>
            <a:ext cx="5763900" cy="52557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SzPct val="85000"/>
              <a:buNone/>
            </a:pPr>
            <a:r>
              <a:rPr lang="es" sz="4800" dirty="0"/>
              <a:t>El consumo de alcohol puede comenzar en la adolescencia, pero la afección por el consumo de alcohol se produce con más frecuencia entre los 20 y los 30 años de edad, aunque puede comenzar a cualquier edad.  </a:t>
            </a:r>
            <a:endParaRPr sz="4800" dirty="0"/>
          </a:p>
          <a:p>
            <a:pPr marL="0" lvl="0" indent="0" algn="l" rtl="0">
              <a:lnSpc>
                <a:spcPct val="90000"/>
              </a:lnSpc>
              <a:spcBef>
                <a:spcPts val="1200"/>
              </a:spcBef>
              <a:spcAft>
                <a:spcPts val="0"/>
              </a:spcAft>
              <a:buSzPct val="85000"/>
              <a:buNone/>
            </a:pPr>
            <a:r>
              <a:rPr lang="es" sz="4800" dirty="0"/>
              <a:t>Los factores de riesgos pueden ser, entre otros, los siguientes:: </a:t>
            </a:r>
            <a:endParaRPr sz="4800" dirty="0"/>
          </a:p>
          <a:p>
            <a:pPr marL="182880" lvl="0" indent="-173569" algn="l" rtl="0">
              <a:lnSpc>
                <a:spcPct val="90000"/>
              </a:lnSpc>
              <a:spcBef>
                <a:spcPts val="1200"/>
              </a:spcBef>
              <a:spcAft>
                <a:spcPts val="0"/>
              </a:spcAft>
              <a:buSzPct val="85000"/>
              <a:buFont typeface="Arial"/>
              <a:buChar char="•"/>
            </a:pPr>
            <a:r>
              <a:rPr lang="es" sz="4800" b="1" dirty="0">
                <a:solidFill>
                  <a:srgbClr val="9E3611"/>
                </a:solidFill>
              </a:rPr>
              <a:t>Beber en forma constante a largo tiempo. </a:t>
            </a:r>
            <a:r>
              <a:rPr lang="es" sz="4800" b="0" i="0" dirty="0"/>
              <a:t>Be</a:t>
            </a:r>
            <a:r>
              <a:rPr lang="es" sz="4800" dirty="0"/>
              <a:t>ber demasiado regularmente durante un periodo prolongado o darse una atracón de forma regular puede provocar problemas relacionados con el alcohol o la enfermedad de alcoholismo. </a:t>
            </a:r>
            <a:endParaRPr sz="4800" dirty="0"/>
          </a:p>
          <a:p>
            <a:pPr marL="182880" lvl="0" indent="-173569" algn="l" rtl="0">
              <a:lnSpc>
                <a:spcPct val="90000"/>
              </a:lnSpc>
              <a:spcBef>
                <a:spcPts val="1200"/>
              </a:spcBef>
              <a:spcAft>
                <a:spcPts val="0"/>
              </a:spcAft>
              <a:buSzPct val="85000"/>
              <a:buFont typeface="Arial"/>
              <a:buChar char="•"/>
            </a:pPr>
            <a:r>
              <a:rPr lang="es" sz="4800" b="1" dirty="0">
                <a:solidFill>
                  <a:srgbClr val="9E3611"/>
                </a:solidFill>
              </a:rPr>
              <a:t>Comenzando a una edad temprana.</a:t>
            </a:r>
            <a:r>
              <a:rPr lang="es" sz="4800" b="0" i="0" dirty="0">
                <a:solidFill>
                  <a:srgbClr val="9E3611"/>
                </a:solidFill>
              </a:rPr>
              <a:t> </a:t>
            </a:r>
            <a:r>
              <a:rPr lang="es" sz="4800" b="0" i="0" dirty="0"/>
              <a:t>Las personas que empiezan a beber - especialmente en forma </a:t>
            </a:r>
            <a:r>
              <a:rPr lang="es" sz="4800" dirty="0"/>
              <a:t>excesiva a una edad temprana tienen un mayor riesgo de padecer del alcoholismo. </a:t>
            </a:r>
            <a:endParaRPr sz="4800" dirty="0"/>
          </a:p>
          <a:p>
            <a:pPr marL="182880" lvl="0" indent="-173569" algn="l" rtl="0">
              <a:lnSpc>
                <a:spcPct val="90000"/>
              </a:lnSpc>
              <a:spcBef>
                <a:spcPts val="1200"/>
              </a:spcBef>
              <a:spcAft>
                <a:spcPts val="0"/>
              </a:spcAft>
              <a:buSzPct val="85000"/>
              <a:buFont typeface="Arial"/>
              <a:buChar char="•"/>
            </a:pPr>
            <a:r>
              <a:rPr lang="es" sz="4800" b="1" dirty="0">
                <a:solidFill>
                  <a:srgbClr val="9E3611"/>
                </a:solidFill>
              </a:rPr>
              <a:t>Historial de antecedentes</a:t>
            </a:r>
            <a:r>
              <a:rPr lang="es" sz="4800" b="1" i="0" dirty="0">
                <a:solidFill>
                  <a:srgbClr val="9E3611"/>
                </a:solidFill>
              </a:rPr>
              <a:t>.</a:t>
            </a:r>
            <a:r>
              <a:rPr lang="es" sz="4800" b="0" i="0" dirty="0"/>
              <a:t> El r</a:t>
            </a:r>
            <a:r>
              <a:rPr lang="es" sz="4800" dirty="0"/>
              <a:t>iesgo de padecer de una afección por el consumo de alcohol es mayor para las personas que tienen un progenitor y/o un pariente cercano que tiene problemas con el alcohol.  Esto puede ser influenciado por factores genéticos. </a:t>
            </a:r>
            <a:endParaRPr sz="4800" dirty="0"/>
          </a:p>
          <a:p>
            <a:pPr marL="182880" lvl="0" indent="-173569" algn="l" rtl="0">
              <a:lnSpc>
                <a:spcPct val="90000"/>
              </a:lnSpc>
              <a:spcBef>
                <a:spcPts val="1200"/>
              </a:spcBef>
              <a:spcAft>
                <a:spcPts val="0"/>
              </a:spcAft>
              <a:buSzPct val="85000"/>
              <a:buFont typeface="Arial"/>
              <a:buChar char="•"/>
            </a:pPr>
            <a:r>
              <a:rPr lang="es" sz="4800" b="1" dirty="0">
                <a:solidFill>
                  <a:srgbClr val="9E3611"/>
                </a:solidFill>
              </a:rPr>
              <a:t>Depresión</a:t>
            </a:r>
            <a:r>
              <a:rPr lang="es" sz="4800" b="1" i="0" dirty="0">
                <a:solidFill>
                  <a:srgbClr val="9E3611"/>
                </a:solidFill>
              </a:rPr>
              <a:t> </a:t>
            </a:r>
            <a:r>
              <a:rPr lang="es" sz="4800" b="1" dirty="0">
                <a:solidFill>
                  <a:srgbClr val="9E3611"/>
                </a:solidFill>
              </a:rPr>
              <a:t>y otros problemas de salud mental.</a:t>
            </a:r>
            <a:r>
              <a:rPr lang="es" sz="4800" b="0" i="0" dirty="0"/>
              <a:t> Es </a:t>
            </a:r>
            <a:r>
              <a:rPr lang="es" sz="4800" dirty="0"/>
              <a:t>común que las personas con una enfermedad mental como la ansiedad, la depresión, la esquizofrenia o el trastorno bipolar tengan problemas con el alcohol u otras sustancias. </a:t>
            </a:r>
            <a:endParaRPr sz="4800" dirty="0"/>
          </a:p>
          <a:p>
            <a:pPr marL="182880" lvl="0" indent="-173569" algn="l" rtl="0">
              <a:lnSpc>
                <a:spcPct val="90000"/>
              </a:lnSpc>
              <a:spcBef>
                <a:spcPts val="1200"/>
              </a:spcBef>
              <a:spcAft>
                <a:spcPts val="0"/>
              </a:spcAft>
              <a:buSzPct val="85000"/>
              <a:buFont typeface="Arial"/>
              <a:buChar char="•"/>
            </a:pPr>
            <a:r>
              <a:rPr lang="es" sz="4800" b="1" i="0" dirty="0">
                <a:solidFill>
                  <a:srgbClr val="9E3611"/>
                </a:solidFill>
              </a:rPr>
              <a:t>Histor</a:t>
            </a:r>
            <a:r>
              <a:rPr lang="es" sz="4800" b="1" dirty="0">
                <a:solidFill>
                  <a:srgbClr val="9E3611"/>
                </a:solidFill>
              </a:rPr>
              <a:t>ial</a:t>
            </a:r>
            <a:r>
              <a:rPr lang="es" sz="4800" b="1" i="0" dirty="0">
                <a:solidFill>
                  <a:srgbClr val="9E3611"/>
                </a:solidFill>
              </a:rPr>
              <a:t> </a:t>
            </a:r>
            <a:r>
              <a:rPr lang="es" sz="4800" b="1" dirty="0">
                <a:solidFill>
                  <a:srgbClr val="9E3611"/>
                </a:solidFill>
              </a:rPr>
              <a:t>de</a:t>
            </a:r>
            <a:r>
              <a:rPr lang="es" sz="4800" b="1" i="0" dirty="0">
                <a:solidFill>
                  <a:srgbClr val="9E3611"/>
                </a:solidFill>
              </a:rPr>
              <a:t> trauma</a:t>
            </a:r>
            <a:r>
              <a:rPr lang="es" sz="4800" b="1" i="0" dirty="0"/>
              <a:t>.</a:t>
            </a:r>
            <a:r>
              <a:rPr lang="es" sz="4800" b="0" i="0" dirty="0"/>
              <a:t> Personas con antecedentes de traumas emocionales y/o de otr</a:t>
            </a:r>
            <a:r>
              <a:rPr lang="es" sz="4800" dirty="0"/>
              <a:t>as traumas tienen un riesgo mayor de padecer  de alcoholismo.</a:t>
            </a:r>
            <a:r>
              <a:rPr lang="es" sz="4800" b="0" i="0" dirty="0"/>
              <a:t>.</a:t>
            </a:r>
            <a:endParaRPr sz="4800" dirty="0"/>
          </a:p>
          <a:p>
            <a:pPr marL="182880" lvl="0" indent="-173569" algn="l" rtl="0">
              <a:lnSpc>
                <a:spcPct val="90000"/>
              </a:lnSpc>
              <a:spcBef>
                <a:spcPts val="1200"/>
              </a:spcBef>
              <a:spcAft>
                <a:spcPts val="0"/>
              </a:spcAft>
              <a:buSzPct val="85000"/>
              <a:buFont typeface="Arial"/>
              <a:buChar char="•"/>
            </a:pPr>
            <a:r>
              <a:rPr lang="es" sz="4800" b="1" i="0" dirty="0">
                <a:solidFill>
                  <a:srgbClr val="9E3611"/>
                </a:solidFill>
              </a:rPr>
              <a:t>Haber</a:t>
            </a:r>
            <a:r>
              <a:rPr lang="es" sz="4800" b="1" dirty="0">
                <a:solidFill>
                  <a:srgbClr val="9E3611"/>
                </a:solidFill>
              </a:rPr>
              <a:t> tenido una cirugía bariátrica.</a:t>
            </a:r>
            <a:r>
              <a:rPr lang="es" sz="4800" b="0" i="0" dirty="0"/>
              <a:t> Algun</a:t>
            </a:r>
            <a:r>
              <a:rPr lang="es" sz="4800" dirty="0"/>
              <a:t>os estudios de investigación indican que someterse a una cirugía bariátrica puede aumentar el riesgo de desarrollar una afección al consumo de alcohol o de recaer tras recuperarse de un trastorno por consumo de alcohol.</a:t>
            </a:r>
            <a:endParaRPr sz="4800" dirty="0"/>
          </a:p>
          <a:p>
            <a:pPr marL="182880" lvl="0" indent="-173568" algn="l" rtl="0">
              <a:lnSpc>
                <a:spcPct val="90000"/>
              </a:lnSpc>
              <a:spcBef>
                <a:spcPts val="1200"/>
              </a:spcBef>
              <a:spcAft>
                <a:spcPts val="0"/>
              </a:spcAft>
              <a:buSzPct val="85000"/>
              <a:buFont typeface="Arial"/>
              <a:buChar char="•"/>
            </a:pPr>
            <a:r>
              <a:rPr lang="es" sz="4800" b="1" dirty="0">
                <a:solidFill>
                  <a:srgbClr val="9E3611"/>
                </a:solidFill>
              </a:rPr>
              <a:t>Factores </a:t>
            </a:r>
            <a:r>
              <a:rPr lang="es" sz="4800" b="1" i="0" dirty="0">
                <a:solidFill>
                  <a:srgbClr val="9E3611"/>
                </a:solidFill>
              </a:rPr>
              <a:t>Sociales y culturales.</a:t>
            </a:r>
            <a:r>
              <a:rPr lang="es" sz="4800" b="0" i="0" dirty="0">
                <a:solidFill>
                  <a:srgbClr val="9E3611"/>
                </a:solidFill>
              </a:rPr>
              <a:t> </a:t>
            </a:r>
            <a:r>
              <a:rPr lang="es" sz="4800" b="0" i="0" dirty="0"/>
              <a:t>Tener amigos y/o una pareja cercana que bebe con regularidad </a:t>
            </a:r>
            <a:r>
              <a:rPr lang="es" sz="4800" dirty="0"/>
              <a:t>podría</a:t>
            </a:r>
            <a:r>
              <a:rPr lang="es" sz="4800" b="0" i="0" dirty="0"/>
              <a:t> aumentar el riesgo de padecer del alcoholismo.  La forma glamurosa en que a </a:t>
            </a:r>
            <a:r>
              <a:rPr lang="es" sz="4800" dirty="0"/>
              <a:t>veces</a:t>
            </a:r>
            <a:r>
              <a:rPr lang="es" sz="4800" b="0" i="0" dirty="0"/>
              <a:t> se presenta la be</a:t>
            </a:r>
            <a:r>
              <a:rPr lang="es" sz="4800" dirty="0"/>
              <a:t>bida en los medios de comunicacion tambien puede transmitir el mensaje de que está bien beber demasiado.  En el caso de los jóvenes, la influencia de los padres, los compañeros y otros modelos de conducta puede influir en el riesgo. </a:t>
            </a:r>
            <a:endParaRPr sz="4800" dirty="0"/>
          </a:p>
        </p:txBody>
      </p:sp>
      <p:sp>
        <p:nvSpPr>
          <p:cNvPr id="242" name="Google Shape;242;p7"/>
          <p:cNvSpPr/>
          <p:nvPr/>
        </p:nvSpPr>
        <p:spPr>
          <a:xfrm>
            <a:off x="6241217" y="321733"/>
            <a:ext cx="2370280" cy="2832579"/>
          </a:xfrm>
          <a:prstGeom prst="rect">
            <a:avLst/>
          </a:prstGeom>
          <a:solidFill>
            <a:srgbClr val="FFFFFF"/>
          </a:solidFill>
          <a:ln w="1905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pic>
        <p:nvPicPr>
          <p:cNvPr id="243" name="Google Shape;243;p7" descr="Champagne glasses outline"/>
          <p:cNvPicPr preferRelativeResize="0"/>
          <p:nvPr/>
        </p:nvPicPr>
        <p:blipFill rotWithShape="1">
          <a:blip r:embed="rId6">
            <a:alphaModFix/>
          </a:blip>
          <a:srcRect/>
          <a:stretch/>
        </p:blipFill>
        <p:spPr>
          <a:xfrm>
            <a:off x="6402084" y="713449"/>
            <a:ext cx="2041678" cy="2041678"/>
          </a:xfrm>
          <a:prstGeom prst="rect">
            <a:avLst/>
          </a:prstGeom>
          <a:noFill/>
          <a:ln>
            <a:noFill/>
          </a:ln>
        </p:spPr>
      </p:pic>
      <p:sp>
        <p:nvSpPr>
          <p:cNvPr id="244" name="Google Shape;244;p7"/>
          <p:cNvSpPr/>
          <p:nvPr/>
        </p:nvSpPr>
        <p:spPr>
          <a:xfrm flipH="1">
            <a:off x="8776089" y="321733"/>
            <a:ext cx="3091859" cy="1844147"/>
          </a:xfrm>
          <a:prstGeom prst="rect">
            <a:avLst/>
          </a:prstGeom>
          <a:blipFill rotWithShape="1">
            <a:blip r:embed="rId7">
              <a:alphaModFix/>
            </a:blip>
            <a:tile tx="0" ty="0" sx="92000" sy="89000" flip="xy" algn="ctr"/>
          </a:blipFill>
          <a:ln>
            <a:noFill/>
          </a:ln>
        </p:spPr>
        <p:txBody>
          <a:bodyPr spcFirstLastPara="1" wrap="square" lIns="0" tIns="0" rIns="0" bIns="0" anchor="ctr" anchorCtr="0">
            <a:noAutofit/>
          </a:bodyPr>
          <a:lstStyle/>
          <a:p>
            <a:pPr marL="0" marR="0" lvl="0" indent="0" algn="ctr" rtl="0">
              <a:spcBef>
                <a:spcPts val="0"/>
              </a:spcBef>
              <a:spcAft>
                <a:spcPts val="0"/>
              </a:spcAft>
              <a:buNone/>
            </a:pPr>
            <a:endParaRPr sz="2000" b="1" i="0" u="none" strike="noStrike" cap="none">
              <a:solidFill>
                <a:srgbClr val="FFFFFF"/>
              </a:solidFill>
              <a:latin typeface="Rockwell"/>
              <a:ea typeface="Rockwell"/>
              <a:cs typeface="Rockwell"/>
              <a:sym typeface="Rockwell"/>
            </a:endParaRPr>
          </a:p>
        </p:txBody>
      </p:sp>
      <p:sp>
        <p:nvSpPr>
          <p:cNvPr id="245" name="Google Shape;245;p7"/>
          <p:cNvSpPr/>
          <p:nvPr/>
        </p:nvSpPr>
        <p:spPr>
          <a:xfrm>
            <a:off x="6241217" y="3334174"/>
            <a:ext cx="2370280" cy="2768243"/>
          </a:xfrm>
          <a:prstGeom prst="rect">
            <a:avLst/>
          </a:prstGeom>
          <a:solidFill>
            <a:srgbClr val="FFFFFF"/>
          </a:solidFill>
          <a:ln w="1905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pic>
        <p:nvPicPr>
          <p:cNvPr id="246" name="Google Shape;246;p7" descr="Family with two children outline"/>
          <p:cNvPicPr preferRelativeResize="0"/>
          <p:nvPr/>
        </p:nvPicPr>
        <p:blipFill rotWithShape="1">
          <a:blip r:embed="rId8">
            <a:alphaModFix/>
          </a:blip>
          <a:srcRect/>
          <a:stretch/>
        </p:blipFill>
        <p:spPr>
          <a:xfrm>
            <a:off x="6410738" y="3701783"/>
            <a:ext cx="2033023" cy="2033023"/>
          </a:xfrm>
          <a:prstGeom prst="rect">
            <a:avLst/>
          </a:prstGeom>
          <a:noFill/>
          <a:ln>
            <a:noFill/>
          </a:ln>
        </p:spPr>
      </p:pic>
      <p:sp>
        <p:nvSpPr>
          <p:cNvPr id="247" name="Google Shape;247;p7"/>
          <p:cNvSpPr/>
          <p:nvPr/>
        </p:nvSpPr>
        <p:spPr>
          <a:xfrm>
            <a:off x="8765496" y="2330472"/>
            <a:ext cx="3117048" cy="3771945"/>
          </a:xfrm>
          <a:prstGeom prst="rect">
            <a:avLst/>
          </a:prstGeom>
          <a:solidFill>
            <a:srgbClr val="FFFFFF"/>
          </a:solidFill>
          <a:ln w="1905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pic>
        <p:nvPicPr>
          <p:cNvPr id="248" name="Google Shape;248;p7" descr="Online Network outline"/>
          <p:cNvPicPr preferRelativeResize="0"/>
          <p:nvPr/>
        </p:nvPicPr>
        <p:blipFill rotWithShape="1">
          <a:blip r:embed="rId9">
            <a:alphaModFix/>
          </a:blip>
          <a:srcRect/>
          <a:stretch/>
        </p:blipFill>
        <p:spPr>
          <a:xfrm>
            <a:off x="8926364" y="2818787"/>
            <a:ext cx="2795314" cy="2795314"/>
          </a:xfrm>
          <a:prstGeom prst="rect">
            <a:avLst/>
          </a:prstGeom>
          <a:noFill/>
          <a:ln>
            <a:noFill/>
          </a:ln>
        </p:spPr>
      </p:pic>
      <p:grpSp>
        <p:nvGrpSpPr>
          <p:cNvPr id="249" name="Google Shape;249;p7"/>
          <p:cNvGrpSpPr/>
          <p:nvPr/>
        </p:nvGrpSpPr>
        <p:grpSpPr>
          <a:xfrm>
            <a:off x="11401725" y="6229681"/>
            <a:ext cx="457200" cy="457200"/>
            <a:chOff x="11361456" y="6195813"/>
            <a:chExt cx="548640" cy="548640"/>
          </a:xfrm>
        </p:grpSpPr>
        <p:sp>
          <p:nvSpPr>
            <p:cNvPr id="250" name="Google Shape;250;p7"/>
            <p:cNvSpPr/>
            <p:nvPr/>
          </p:nvSpPr>
          <p:spPr>
            <a:xfrm>
              <a:off x="11361456" y="6195813"/>
              <a:ext cx="548640" cy="548640"/>
            </a:xfrm>
            <a:prstGeom prst="ellipse">
              <a:avLst/>
            </a:prstGeom>
            <a:blipFill rotWithShape="1">
              <a:blip r:embed="rId10">
                <a:alphaModFix/>
              </a:blip>
              <a:tile tx="50800" ty="0" sx="85000" sy="85000" flip="none" algn="tl"/>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000"/>
                <a:buFont typeface="Rockwell"/>
                <a:buNone/>
              </a:pPr>
              <a:endParaRPr sz="2000" b="1" i="0" u="none" strike="noStrike" cap="none">
                <a:solidFill>
                  <a:srgbClr val="FFFFFF"/>
                </a:solidFill>
                <a:latin typeface="Rockwell"/>
                <a:ea typeface="Rockwell"/>
                <a:cs typeface="Rockwell"/>
                <a:sym typeface="Rockwell"/>
              </a:endParaRPr>
            </a:p>
          </p:txBody>
        </p:sp>
        <p:sp>
          <p:nvSpPr>
            <p:cNvPr id="251" name="Google Shape;251;p7"/>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Rockwell"/>
                <a:buNone/>
              </a:pPr>
              <a:endParaRPr sz="1800" b="0" i="0" u="none" strike="noStrike" cap="none">
                <a:solidFill>
                  <a:srgbClr val="FFFFFF"/>
                </a:solidFill>
                <a:latin typeface="Calibri"/>
                <a:ea typeface="Calibri"/>
                <a:cs typeface="Calibri"/>
                <a:sym typeface="Calibri"/>
              </a:endParaRPr>
            </a:p>
          </p:txBody>
        </p:sp>
      </p:grpSp>
      <p:pic>
        <p:nvPicPr>
          <p:cNvPr id="2" name="Vocaroo 1mu2toPICZtA">
            <a:hlinkClick r:id="" action="ppaction://media"/>
            <a:extLst>
              <a:ext uri="{FF2B5EF4-FFF2-40B4-BE49-F238E27FC236}">
                <a16:creationId xmlns:a16="http://schemas.microsoft.com/office/drawing/2014/main" id="{A4B020C8-369B-4386-8F70-CF56BF97725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33075" y="615348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9864"/>
    </mc:Choice>
    <mc:Fallback>
      <p:transition spd="slow" advTm="159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8"/>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Font typeface="Rockwell"/>
              <a:buNone/>
            </a:pPr>
            <a:r>
              <a:rPr lang="es" sz="3200" dirty="0"/>
              <a:t>FACTORES DE RIESGO CONTINUADOS...</a:t>
            </a:r>
            <a:endParaRPr dirty="0"/>
          </a:p>
        </p:txBody>
      </p:sp>
      <p:sp>
        <p:nvSpPr>
          <p:cNvPr id="259" name="Google Shape;259;p8"/>
          <p:cNvSpPr txBox="1">
            <a:spLocks noGrp="1"/>
          </p:cNvSpPr>
          <p:nvPr>
            <p:ph type="body" idx="1"/>
          </p:nvPr>
        </p:nvSpPr>
        <p:spPr>
          <a:xfrm>
            <a:off x="343615" y="2093976"/>
            <a:ext cx="4519189" cy="4050792"/>
          </a:xfrm>
          <a:prstGeom prst="rect">
            <a:avLst/>
          </a:prstGeom>
          <a:noFill/>
          <a:ln>
            <a:noFill/>
          </a:ln>
        </p:spPr>
        <p:txBody>
          <a:bodyPr spcFirstLastPara="1" wrap="square" lIns="91425" tIns="45700" rIns="91425" bIns="45700" anchor="t" anchorCtr="0">
            <a:normAutofit/>
          </a:bodyPr>
          <a:lstStyle/>
          <a:p>
            <a:pPr marL="274320" lvl="1" indent="0" algn="just" rtl="0">
              <a:lnSpc>
                <a:spcPct val="150000"/>
              </a:lnSpc>
              <a:spcBef>
                <a:spcPts val="0"/>
              </a:spcBef>
              <a:spcAft>
                <a:spcPts val="0"/>
              </a:spcAft>
              <a:buSzPts val="1020"/>
              <a:buNone/>
            </a:pPr>
            <a:r>
              <a:rPr lang="es" sz="1400" b="1" dirty="0">
                <a:solidFill>
                  <a:srgbClr val="231F20"/>
                </a:solidFill>
              </a:rPr>
              <a:t>Los factores de riesgo conocidos incluyen tener: </a:t>
            </a:r>
            <a:endParaRPr sz="1400" b="1" i="0" dirty="0">
              <a:solidFill>
                <a:srgbClr val="231F20"/>
              </a:solidFill>
            </a:endParaRPr>
          </a:p>
          <a:p>
            <a:pPr marL="457200" lvl="1" indent="-182880" algn="just" rtl="0">
              <a:lnSpc>
                <a:spcPct val="150000"/>
              </a:lnSpc>
              <a:spcBef>
                <a:spcPts val="600"/>
              </a:spcBef>
              <a:spcAft>
                <a:spcPts val="0"/>
              </a:spcAft>
              <a:buSzPts val="1020"/>
              <a:buFont typeface="Arial"/>
              <a:buChar char="•"/>
            </a:pPr>
            <a:r>
              <a:rPr lang="es" sz="1400" dirty="0">
                <a:solidFill>
                  <a:srgbClr val="231F20"/>
                </a:solidFill>
              </a:rPr>
              <a:t>Más de</a:t>
            </a:r>
            <a:r>
              <a:rPr lang="es" sz="1400" b="0" i="0" dirty="0">
                <a:solidFill>
                  <a:srgbClr val="231F20"/>
                </a:solidFill>
              </a:rPr>
              <a:t> 15 bebidas a la semana si eres un hombre</a:t>
            </a:r>
            <a:endParaRPr sz="1400" dirty="0"/>
          </a:p>
          <a:p>
            <a:pPr marL="457200" lvl="1" indent="-182880" algn="just" rtl="0">
              <a:lnSpc>
                <a:spcPct val="150000"/>
              </a:lnSpc>
              <a:spcBef>
                <a:spcPts val="600"/>
              </a:spcBef>
              <a:spcAft>
                <a:spcPts val="0"/>
              </a:spcAft>
              <a:buSzPts val="1020"/>
              <a:buFont typeface="Arial"/>
              <a:buChar char="•"/>
            </a:pPr>
            <a:r>
              <a:rPr lang="es" sz="1400" dirty="0">
                <a:solidFill>
                  <a:srgbClr val="231F20"/>
                </a:solidFill>
              </a:rPr>
              <a:t>Más de </a:t>
            </a:r>
            <a:r>
              <a:rPr lang="es" sz="1400" b="0" i="0" dirty="0">
                <a:solidFill>
                  <a:srgbClr val="231F20"/>
                </a:solidFill>
              </a:rPr>
              <a:t>than 12 </a:t>
            </a:r>
            <a:r>
              <a:rPr lang="es" sz="1400" dirty="0">
                <a:solidFill>
                  <a:srgbClr val="231F20"/>
                </a:solidFill>
              </a:rPr>
              <a:t>bebidas si eres una mujer</a:t>
            </a:r>
            <a:endParaRPr sz="1400" dirty="0"/>
          </a:p>
          <a:p>
            <a:pPr marL="457200" lvl="1" indent="-182880" algn="l" rtl="0">
              <a:lnSpc>
                <a:spcPct val="150000"/>
              </a:lnSpc>
              <a:spcBef>
                <a:spcPts val="600"/>
              </a:spcBef>
              <a:spcAft>
                <a:spcPts val="0"/>
              </a:spcAft>
              <a:buSzPts val="1020"/>
              <a:buFont typeface="Arial"/>
              <a:buChar char="•"/>
            </a:pPr>
            <a:r>
              <a:rPr lang="es" sz="1400" dirty="0">
                <a:solidFill>
                  <a:srgbClr val="231F20"/>
                </a:solidFill>
              </a:rPr>
              <a:t>Más de </a:t>
            </a:r>
            <a:r>
              <a:rPr lang="es" sz="1400" b="0" i="0" dirty="0">
                <a:solidFill>
                  <a:srgbClr val="231F20"/>
                </a:solidFill>
              </a:rPr>
              <a:t>5 bebidas al </a:t>
            </a:r>
            <a:r>
              <a:rPr lang="es" sz="1400" dirty="0">
                <a:solidFill>
                  <a:srgbClr val="231F20"/>
                </a:solidFill>
              </a:rPr>
              <a:t>día</a:t>
            </a:r>
            <a:r>
              <a:rPr lang="es" sz="1400" b="0" i="0" dirty="0">
                <a:solidFill>
                  <a:srgbClr val="231F20"/>
                </a:solidFill>
              </a:rPr>
              <a:t> </a:t>
            </a:r>
            <a:r>
              <a:rPr lang="es" sz="1400" dirty="0">
                <a:solidFill>
                  <a:srgbClr val="231F20"/>
                </a:solidFill>
              </a:rPr>
              <a:t>por lo</a:t>
            </a:r>
            <a:r>
              <a:rPr lang="es" sz="1400" b="0" i="0" dirty="0">
                <a:solidFill>
                  <a:srgbClr val="231F20"/>
                </a:solidFill>
              </a:rPr>
              <a:t> menos una vez a la semana</a:t>
            </a:r>
            <a:endParaRPr sz="1400" dirty="0"/>
          </a:p>
          <a:p>
            <a:pPr marL="457200" lvl="1" indent="-182880" algn="l" rtl="0">
              <a:lnSpc>
                <a:spcPct val="150000"/>
              </a:lnSpc>
              <a:spcBef>
                <a:spcPts val="600"/>
              </a:spcBef>
              <a:spcAft>
                <a:spcPts val="0"/>
              </a:spcAft>
              <a:buSzPts val="1020"/>
              <a:buFont typeface="Arial"/>
              <a:buChar char="•"/>
            </a:pPr>
            <a:r>
              <a:rPr lang="es" sz="1400" dirty="0">
                <a:solidFill>
                  <a:srgbClr val="231F20"/>
                </a:solidFill>
              </a:rPr>
              <a:t>Un padre/madre con trastorno por el consumo de alcohol</a:t>
            </a:r>
            <a:endParaRPr sz="1400" dirty="0"/>
          </a:p>
          <a:p>
            <a:pPr marL="0" lvl="0" indent="0" algn="l" rtl="0">
              <a:lnSpc>
                <a:spcPct val="90000"/>
              </a:lnSpc>
              <a:spcBef>
                <a:spcPts val="1400"/>
              </a:spcBef>
              <a:spcAft>
                <a:spcPts val="0"/>
              </a:spcAft>
              <a:buSzPts val="1700"/>
              <a:buNone/>
            </a:pPr>
            <a:endParaRPr dirty="0"/>
          </a:p>
        </p:txBody>
      </p:sp>
      <p:sp>
        <p:nvSpPr>
          <p:cNvPr id="260" name="Google Shape;260;p8"/>
          <p:cNvSpPr txBox="1"/>
          <p:nvPr/>
        </p:nvSpPr>
        <p:spPr>
          <a:xfrm>
            <a:off x="5584479" y="2093976"/>
            <a:ext cx="6264000" cy="2954615"/>
          </a:xfrm>
          <a:prstGeom prst="rect">
            <a:avLst/>
          </a:prstGeom>
          <a:noFill/>
          <a:ln>
            <a:noFill/>
          </a:ln>
        </p:spPr>
        <p:txBody>
          <a:bodyPr spcFirstLastPara="1" wrap="square" lIns="91425" tIns="45700" rIns="91425" bIns="45700" anchor="t" anchorCtr="0">
            <a:spAutoFit/>
          </a:bodyPr>
          <a:lstStyle/>
          <a:p>
            <a:pPr marL="457200" marR="0" lvl="1" indent="0" algn="just" rtl="0">
              <a:lnSpc>
                <a:spcPct val="150000"/>
              </a:lnSpc>
              <a:spcBef>
                <a:spcPts val="0"/>
              </a:spcBef>
              <a:spcAft>
                <a:spcPts val="0"/>
              </a:spcAft>
              <a:buNone/>
            </a:pPr>
            <a:r>
              <a:rPr lang="es" b="1" dirty="0">
                <a:solidFill>
                  <a:schemeClr val="dk1"/>
                </a:solidFill>
                <a:latin typeface="Rockwell"/>
                <a:ea typeface="Rockwell"/>
                <a:cs typeface="Rockwell"/>
                <a:sym typeface="Rockwell"/>
              </a:rPr>
              <a:t>También puedes tener un mayor riesgo de padecer del alcoholismo si</a:t>
            </a:r>
            <a:r>
              <a:rPr lang="es" b="1" i="0" u="none" strike="noStrike" cap="none" dirty="0">
                <a:solidFill>
                  <a:schemeClr val="dk1"/>
                </a:solidFill>
                <a:latin typeface="Rockwell"/>
                <a:ea typeface="Rockwell"/>
                <a:cs typeface="Rockwell"/>
                <a:sym typeface="Rockwell"/>
              </a:rPr>
              <a:t>:</a:t>
            </a:r>
            <a:endParaRPr dirty="0"/>
          </a:p>
          <a:p>
            <a:pPr marL="800100" marR="0" lvl="1" indent="-342900" algn="just" rtl="0">
              <a:lnSpc>
                <a:spcPct val="150000"/>
              </a:lnSpc>
              <a:spcBef>
                <a:spcPts val="0"/>
              </a:spcBef>
              <a:spcAft>
                <a:spcPts val="0"/>
              </a:spcAft>
              <a:buClr>
                <a:srgbClr val="9E3611"/>
              </a:buClr>
              <a:buSzPts val="1020"/>
              <a:buFont typeface="Arial"/>
              <a:buChar char="•"/>
            </a:pPr>
            <a:r>
              <a:rPr lang="es" dirty="0">
                <a:solidFill>
                  <a:schemeClr val="dk1"/>
                </a:solidFill>
                <a:latin typeface="Rockwell"/>
                <a:ea typeface="Rockwell"/>
                <a:cs typeface="Rockwell"/>
                <a:sym typeface="Rockwell"/>
              </a:rPr>
              <a:t>Eres un joven que siente la presión de los compañeros</a:t>
            </a:r>
            <a:endParaRPr dirty="0"/>
          </a:p>
          <a:p>
            <a:pPr marL="800100" marR="0" lvl="1" indent="-342900" algn="just" rtl="0">
              <a:lnSpc>
                <a:spcPct val="150000"/>
              </a:lnSpc>
              <a:spcBef>
                <a:spcPts val="0"/>
              </a:spcBef>
              <a:spcAft>
                <a:spcPts val="0"/>
              </a:spcAft>
              <a:buClr>
                <a:srgbClr val="9E3611"/>
              </a:buClr>
              <a:buSzPts val="1020"/>
              <a:buFont typeface="Arial"/>
              <a:buChar char="•"/>
            </a:pPr>
            <a:r>
              <a:rPr lang="es" dirty="0">
                <a:solidFill>
                  <a:schemeClr val="dk1"/>
                </a:solidFill>
                <a:latin typeface="Rockwell"/>
                <a:ea typeface="Rockwell"/>
                <a:cs typeface="Rockwell"/>
                <a:sym typeface="Rockwell"/>
              </a:rPr>
              <a:t>Tiene una baja autoestima</a:t>
            </a:r>
            <a:endParaRPr dirty="0"/>
          </a:p>
          <a:p>
            <a:pPr marL="800100" marR="0" lvl="1" indent="-342900" algn="just" rtl="0">
              <a:lnSpc>
                <a:spcPct val="150000"/>
              </a:lnSpc>
              <a:spcBef>
                <a:spcPts val="0"/>
              </a:spcBef>
              <a:spcAft>
                <a:spcPts val="0"/>
              </a:spcAft>
              <a:buClr>
                <a:srgbClr val="9E3611"/>
              </a:buClr>
              <a:buSzPts val="1020"/>
              <a:buFont typeface="Arial"/>
              <a:buChar char="•"/>
            </a:pPr>
            <a:r>
              <a:rPr lang="es" dirty="0">
                <a:solidFill>
                  <a:schemeClr val="dk1"/>
                </a:solidFill>
                <a:latin typeface="Rockwell"/>
                <a:ea typeface="Rockwell"/>
                <a:cs typeface="Rockwell"/>
                <a:sym typeface="Rockwell"/>
              </a:rPr>
              <a:t>Tiene un alto nivel de estrés </a:t>
            </a:r>
            <a:endParaRPr dirty="0"/>
          </a:p>
          <a:p>
            <a:pPr marL="800100" marR="0" lvl="1" indent="-342900" algn="l" rtl="0">
              <a:lnSpc>
                <a:spcPct val="150000"/>
              </a:lnSpc>
              <a:spcBef>
                <a:spcPts val="0"/>
              </a:spcBef>
              <a:spcAft>
                <a:spcPts val="0"/>
              </a:spcAft>
              <a:buClr>
                <a:srgbClr val="9E3611"/>
              </a:buClr>
              <a:buSzPts val="1020"/>
              <a:buFont typeface="Arial"/>
              <a:buChar char="•"/>
            </a:pPr>
            <a:r>
              <a:rPr lang="es" dirty="0">
                <a:solidFill>
                  <a:schemeClr val="dk1"/>
                </a:solidFill>
                <a:latin typeface="Rockwell"/>
                <a:ea typeface="Rockwell"/>
                <a:cs typeface="Rockwell"/>
                <a:sym typeface="Rockwell"/>
              </a:rPr>
              <a:t>Vive en una familia o cultura donde el consumo de alcohol es común y aceptado</a:t>
            </a:r>
            <a:endParaRPr dirty="0"/>
          </a:p>
          <a:p>
            <a:pPr marL="800100" marR="0" lvl="1" indent="-342900" algn="just" rtl="0">
              <a:lnSpc>
                <a:spcPct val="150000"/>
              </a:lnSpc>
              <a:spcBef>
                <a:spcPts val="0"/>
              </a:spcBef>
              <a:spcAft>
                <a:spcPts val="0"/>
              </a:spcAft>
              <a:buClr>
                <a:srgbClr val="9E3611"/>
              </a:buClr>
              <a:buSzPts val="1020"/>
              <a:buFont typeface="Arial"/>
              <a:buChar char="•"/>
            </a:pPr>
            <a:r>
              <a:rPr lang="es" dirty="0">
                <a:solidFill>
                  <a:schemeClr val="dk1"/>
                </a:solidFill>
                <a:latin typeface="Rockwell"/>
                <a:ea typeface="Rockwell"/>
                <a:cs typeface="Rockwell"/>
                <a:sym typeface="Rockwell"/>
              </a:rPr>
              <a:t>Tiene un pariente cercano afectado por el alcoholismo</a:t>
            </a:r>
            <a:endParaRPr b="0" i="0" dirty="0">
              <a:solidFill>
                <a:srgbClr val="231F20"/>
              </a:solidFill>
              <a:latin typeface="Rockwell"/>
              <a:ea typeface="Rockwell"/>
              <a:cs typeface="Rockwell"/>
              <a:sym typeface="Rockwell"/>
            </a:endParaRPr>
          </a:p>
          <a:p>
            <a:pPr marL="0" marR="0" lvl="0" indent="0" algn="l" rtl="0">
              <a:spcBef>
                <a:spcPts val="0"/>
              </a:spcBef>
              <a:spcAft>
                <a:spcPts val="0"/>
              </a:spcAft>
              <a:buNone/>
            </a:pPr>
            <a:endParaRPr sz="1800" dirty="0">
              <a:solidFill>
                <a:schemeClr val="dk1"/>
              </a:solidFill>
              <a:latin typeface="Rockwell"/>
              <a:ea typeface="Rockwell"/>
              <a:cs typeface="Rockwell"/>
              <a:sym typeface="Rockwell"/>
            </a:endParaRPr>
          </a:p>
        </p:txBody>
      </p:sp>
      <p:pic>
        <p:nvPicPr>
          <p:cNvPr id="261" name="Google Shape;261;p8" descr="Bottle outline"/>
          <p:cNvPicPr preferRelativeResize="0"/>
          <p:nvPr/>
        </p:nvPicPr>
        <p:blipFill rotWithShape="1">
          <a:blip r:embed="rId5">
            <a:alphaModFix/>
          </a:blip>
          <a:srcRect/>
          <a:stretch/>
        </p:blipFill>
        <p:spPr>
          <a:xfrm>
            <a:off x="4562669" y="5113175"/>
            <a:ext cx="2040296" cy="1744825"/>
          </a:xfrm>
          <a:prstGeom prst="rect">
            <a:avLst/>
          </a:prstGeom>
          <a:noFill/>
          <a:ln>
            <a:noFill/>
          </a:ln>
        </p:spPr>
      </p:pic>
      <p:pic>
        <p:nvPicPr>
          <p:cNvPr id="262" name="Google Shape;262;p8" descr="Bottle outline"/>
          <p:cNvPicPr preferRelativeResize="0"/>
          <p:nvPr/>
        </p:nvPicPr>
        <p:blipFill rotWithShape="1">
          <a:blip r:embed="rId5">
            <a:alphaModFix/>
          </a:blip>
          <a:srcRect/>
          <a:stretch/>
        </p:blipFill>
        <p:spPr>
          <a:xfrm>
            <a:off x="5162939" y="5035218"/>
            <a:ext cx="2040296" cy="1744825"/>
          </a:xfrm>
          <a:prstGeom prst="rect">
            <a:avLst/>
          </a:prstGeom>
          <a:noFill/>
          <a:ln>
            <a:noFill/>
          </a:ln>
        </p:spPr>
      </p:pic>
      <p:pic>
        <p:nvPicPr>
          <p:cNvPr id="263" name="Google Shape;263;p8" descr="Bottle outline"/>
          <p:cNvPicPr preferRelativeResize="0"/>
          <p:nvPr/>
        </p:nvPicPr>
        <p:blipFill rotWithShape="1">
          <a:blip r:embed="rId5">
            <a:alphaModFix/>
          </a:blip>
          <a:srcRect/>
          <a:stretch/>
        </p:blipFill>
        <p:spPr>
          <a:xfrm>
            <a:off x="3962399" y="5048631"/>
            <a:ext cx="2040296" cy="1744825"/>
          </a:xfrm>
          <a:prstGeom prst="rect">
            <a:avLst/>
          </a:prstGeom>
          <a:noFill/>
          <a:ln>
            <a:noFill/>
          </a:ln>
        </p:spPr>
      </p:pic>
      <p:pic>
        <p:nvPicPr>
          <p:cNvPr id="264" name="Google Shape;264;p8" descr="Bottle outline"/>
          <p:cNvPicPr preferRelativeResize="0"/>
          <p:nvPr/>
        </p:nvPicPr>
        <p:blipFill rotWithShape="1">
          <a:blip r:embed="rId5">
            <a:alphaModFix/>
          </a:blip>
          <a:srcRect/>
          <a:stretch/>
        </p:blipFill>
        <p:spPr>
          <a:xfrm>
            <a:off x="5717160" y="4879470"/>
            <a:ext cx="1934004" cy="1653926"/>
          </a:xfrm>
          <a:prstGeom prst="rect">
            <a:avLst/>
          </a:prstGeom>
          <a:noFill/>
          <a:ln>
            <a:noFill/>
          </a:ln>
        </p:spPr>
      </p:pic>
      <p:pic>
        <p:nvPicPr>
          <p:cNvPr id="265" name="Google Shape;265;p8" descr="Bottle outline"/>
          <p:cNvPicPr preferRelativeResize="0"/>
          <p:nvPr/>
        </p:nvPicPr>
        <p:blipFill rotWithShape="1">
          <a:blip r:embed="rId5">
            <a:alphaModFix/>
          </a:blip>
          <a:srcRect/>
          <a:stretch/>
        </p:blipFill>
        <p:spPr>
          <a:xfrm>
            <a:off x="3379823" y="4877923"/>
            <a:ext cx="2040296" cy="1744825"/>
          </a:xfrm>
          <a:prstGeom prst="rect">
            <a:avLst/>
          </a:prstGeom>
          <a:noFill/>
          <a:ln>
            <a:noFill/>
          </a:ln>
        </p:spPr>
      </p:pic>
      <p:pic>
        <p:nvPicPr>
          <p:cNvPr id="266" name="Google Shape;266;p8" descr="No sign outline"/>
          <p:cNvPicPr preferRelativeResize="0"/>
          <p:nvPr/>
        </p:nvPicPr>
        <p:blipFill rotWithShape="1">
          <a:blip r:embed="rId6">
            <a:alphaModFix/>
          </a:blip>
          <a:srcRect/>
          <a:stretch/>
        </p:blipFill>
        <p:spPr>
          <a:xfrm rot="-524975">
            <a:off x="4109897" y="4368204"/>
            <a:ext cx="2945841" cy="2764280"/>
          </a:xfrm>
          <a:prstGeom prst="rect">
            <a:avLst/>
          </a:prstGeom>
          <a:noFill/>
          <a:ln>
            <a:noFill/>
          </a:ln>
        </p:spPr>
      </p:pic>
      <p:pic>
        <p:nvPicPr>
          <p:cNvPr id="2" name="Vocaroo 1fH9KTouflUZ">
            <a:hlinkClick r:id="" action="ppaction://media"/>
            <a:extLst>
              <a:ext uri="{FF2B5EF4-FFF2-40B4-BE49-F238E27FC236}">
                <a16:creationId xmlns:a16="http://schemas.microsoft.com/office/drawing/2014/main" id="{5B442F19-E0FC-42C3-BF76-985CE7E195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2164" y="616986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864"/>
    </mc:Choice>
    <mc:Fallback>
      <p:transition spd="slow" advTm="4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2"/>
        <p:cNvGrpSpPr/>
        <p:nvPr/>
      </p:nvGrpSpPr>
      <p:grpSpPr>
        <a:xfrm>
          <a:off x="0" y="0"/>
          <a:ext cx="0" cy="0"/>
          <a:chOff x="0" y="0"/>
          <a:chExt cx="0" cy="0"/>
        </a:xfrm>
      </p:grpSpPr>
      <p:sp>
        <p:nvSpPr>
          <p:cNvPr id="273" name="Google Shape;273;p9"/>
          <p:cNvSpPr txBox="1">
            <a:spLocks noGrp="1"/>
          </p:cNvSpPr>
          <p:nvPr>
            <p:ph type="title"/>
          </p:nvPr>
        </p:nvSpPr>
        <p:spPr>
          <a:xfrm>
            <a:off x="6408300" y="97202"/>
            <a:ext cx="4953000" cy="855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Font typeface="Rockwell"/>
              <a:buNone/>
            </a:pPr>
            <a:r>
              <a:rPr lang="es" sz="3200" dirty="0"/>
              <a:t>SEÑALES Y SÍNTOMAS</a:t>
            </a:r>
            <a:endParaRPr dirty="0"/>
          </a:p>
        </p:txBody>
      </p:sp>
      <p:sp>
        <p:nvSpPr>
          <p:cNvPr id="274" name="Google Shape;274;p9"/>
          <p:cNvSpPr/>
          <p:nvPr/>
        </p:nvSpPr>
        <p:spPr>
          <a:xfrm>
            <a:off x="652700" y="804975"/>
            <a:ext cx="2903400" cy="2833500"/>
          </a:xfrm>
          <a:prstGeom prst="rect">
            <a:avLst/>
          </a:prstGeom>
          <a:solidFill>
            <a:srgbClr val="FFFFFF"/>
          </a:solidFill>
          <a:ln w="1905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275" name="Google Shape;275;p9" descr="Mental Health outline"/>
          <p:cNvPicPr preferRelativeResize="0"/>
          <p:nvPr/>
        </p:nvPicPr>
        <p:blipFill rotWithShape="1">
          <a:blip r:embed="rId5">
            <a:alphaModFix/>
          </a:blip>
          <a:srcRect/>
          <a:stretch/>
        </p:blipFill>
        <p:spPr>
          <a:xfrm>
            <a:off x="834691" y="804986"/>
            <a:ext cx="2788920" cy="2788920"/>
          </a:xfrm>
          <a:prstGeom prst="rect">
            <a:avLst/>
          </a:prstGeom>
          <a:noFill/>
          <a:ln>
            <a:noFill/>
          </a:ln>
        </p:spPr>
      </p:pic>
      <p:sp>
        <p:nvSpPr>
          <p:cNvPr id="276" name="Google Shape;276;p9"/>
          <p:cNvSpPr/>
          <p:nvPr/>
        </p:nvSpPr>
        <p:spPr>
          <a:xfrm>
            <a:off x="3794749" y="952800"/>
            <a:ext cx="1990500" cy="1810500"/>
          </a:xfrm>
          <a:prstGeom prst="rect">
            <a:avLst/>
          </a:prstGeom>
          <a:solidFill>
            <a:srgbClr val="FFFFFF"/>
          </a:solidFill>
          <a:ln w="1905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277" name="Google Shape;277;p9" descr="Hill scene outline"/>
          <p:cNvPicPr preferRelativeResize="0"/>
          <p:nvPr/>
        </p:nvPicPr>
        <p:blipFill rotWithShape="1">
          <a:blip r:embed="rId6">
            <a:alphaModFix/>
          </a:blip>
          <a:srcRect/>
          <a:stretch/>
        </p:blipFill>
        <p:spPr>
          <a:xfrm>
            <a:off x="3935193" y="1003248"/>
            <a:ext cx="1709614" cy="1709614"/>
          </a:xfrm>
          <a:prstGeom prst="rect">
            <a:avLst/>
          </a:prstGeom>
          <a:noFill/>
          <a:ln>
            <a:noFill/>
          </a:ln>
        </p:spPr>
      </p:pic>
      <p:sp>
        <p:nvSpPr>
          <p:cNvPr id="278" name="Google Shape;278;p9"/>
          <p:cNvSpPr/>
          <p:nvPr/>
        </p:nvSpPr>
        <p:spPr>
          <a:xfrm>
            <a:off x="652700" y="4163124"/>
            <a:ext cx="2684100" cy="1810500"/>
          </a:xfrm>
          <a:prstGeom prst="rect">
            <a:avLst/>
          </a:prstGeom>
          <a:blipFill rotWithShape="1">
            <a:blip r:embed="rId7">
              <a:alphaModFix/>
            </a:blip>
            <a:tile tx="0" ty="0" sx="92000" sy="89000" flip="xy" algn="ctr"/>
          </a:blipFill>
          <a:ln>
            <a:noFill/>
          </a:ln>
        </p:spPr>
        <p:txBody>
          <a:bodyPr spcFirstLastPara="1" wrap="square" lIns="0" tIns="0" rIns="0" bIns="0" anchor="ctr" anchorCtr="0">
            <a:noAutofit/>
          </a:bodyPr>
          <a:lstStyle/>
          <a:p>
            <a:pPr marL="0" marR="0" lvl="0" indent="0" algn="ctr" rtl="0">
              <a:spcBef>
                <a:spcPts val="0"/>
              </a:spcBef>
              <a:spcAft>
                <a:spcPts val="0"/>
              </a:spcAft>
              <a:buNone/>
            </a:pPr>
            <a:endParaRPr sz="2000" b="1">
              <a:solidFill>
                <a:srgbClr val="FFFFFF"/>
              </a:solidFill>
              <a:latin typeface="Rockwell"/>
              <a:ea typeface="Rockwell"/>
              <a:cs typeface="Rockwell"/>
              <a:sym typeface="Rockwell"/>
            </a:endParaRPr>
          </a:p>
        </p:txBody>
      </p:sp>
      <p:sp>
        <p:nvSpPr>
          <p:cNvPr id="279" name="Google Shape;279;p9"/>
          <p:cNvSpPr/>
          <p:nvPr/>
        </p:nvSpPr>
        <p:spPr>
          <a:xfrm>
            <a:off x="3935138" y="3299125"/>
            <a:ext cx="1709700" cy="2788800"/>
          </a:xfrm>
          <a:prstGeom prst="rect">
            <a:avLst/>
          </a:prstGeom>
          <a:solidFill>
            <a:srgbClr val="FFFFFF"/>
          </a:solidFill>
          <a:ln w="1905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280" name="Google Shape;280;p9" descr="Fingerprint outline"/>
          <p:cNvPicPr preferRelativeResize="0"/>
          <p:nvPr/>
        </p:nvPicPr>
        <p:blipFill rotWithShape="1">
          <a:blip r:embed="rId8">
            <a:alphaModFix/>
          </a:blip>
          <a:srcRect/>
          <a:stretch/>
        </p:blipFill>
        <p:spPr>
          <a:xfrm>
            <a:off x="3884731" y="3593895"/>
            <a:ext cx="1810512" cy="1810512"/>
          </a:xfrm>
          <a:prstGeom prst="rect">
            <a:avLst/>
          </a:prstGeom>
          <a:noFill/>
          <a:ln>
            <a:noFill/>
          </a:ln>
        </p:spPr>
      </p:pic>
      <p:sp>
        <p:nvSpPr>
          <p:cNvPr id="281" name="Google Shape;281;p9"/>
          <p:cNvSpPr txBox="1">
            <a:spLocks noGrp="1"/>
          </p:cNvSpPr>
          <p:nvPr>
            <p:ph type="body" idx="1"/>
          </p:nvPr>
        </p:nvSpPr>
        <p:spPr>
          <a:xfrm>
            <a:off x="6023900" y="787950"/>
            <a:ext cx="5993400" cy="60396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SzPct val="85000"/>
              <a:buNone/>
            </a:pPr>
            <a:r>
              <a:rPr lang="es" sz="5600" dirty="0"/>
              <a:t>Los factores genéticos, psicológicos, sociales y del ambiente pueden influir en el modo que el consumo de alcohol afecta al cuerpo y al comportamiento.  Hay teorías que sugieren que para ciertas personas el consumo de alcohol tiene un impacto diferente y más fuerte que puede llevar a un trastorno por consumo de alcohol.</a:t>
            </a:r>
            <a:r>
              <a:rPr lang="es" sz="5600" b="0" i="0" dirty="0"/>
              <a:t> </a:t>
            </a:r>
            <a:endParaRPr dirty="0"/>
          </a:p>
          <a:p>
            <a:pPr marL="0" lvl="0" indent="0" algn="l" rtl="0">
              <a:lnSpc>
                <a:spcPct val="90000"/>
              </a:lnSpc>
              <a:spcBef>
                <a:spcPts val="1200"/>
              </a:spcBef>
              <a:spcAft>
                <a:spcPts val="0"/>
              </a:spcAft>
              <a:buSzPct val="85000"/>
              <a:buNone/>
            </a:pPr>
            <a:r>
              <a:rPr lang="es" sz="5600" dirty="0"/>
              <a:t>Los problemas con el consumo de a</a:t>
            </a:r>
            <a:r>
              <a:rPr lang="es" sz="5600" b="0" i="0" dirty="0"/>
              <a:t>lcohol </a:t>
            </a:r>
            <a:r>
              <a:rPr lang="es" sz="5600" dirty="0"/>
              <a:t>pueden ser leve, moderado o grave, según el número de síntomas que sienta.  Los signos, señales y síntomas pueden incluir</a:t>
            </a:r>
            <a:r>
              <a:rPr lang="es" sz="5600" b="0" i="0" dirty="0"/>
              <a:t>:</a:t>
            </a:r>
            <a:endParaRPr dirty="0"/>
          </a:p>
          <a:p>
            <a:pPr marL="182880" lvl="0" indent="-182880" algn="l" rtl="0">
              <a:lnSpc>
                <a:spcPct val="90000"/>
              </a:lnSpc>
              <a:spcBef>
                <a:spcPts val="1200"/>
              </a:spcBef>
              <a:spcAft>
                <a:spcPts val="0"/>
              </a:spcAft>
              <a:buSzPct val="85000"/>
              <a:buFont typeface="Arial"/>
              <a:buChar char="•"/>
            </a:pPr>
            <a:r>
              <a:rPr lang="es" sz="5600" dirty="0"/>
              <a:t>Ser incapaz de limitar la cantidad de alcohol que bebe</a:t>
            </a:r>
            <a:endParaRPr dirty="0"/>
          </a:p>
          <a:p>
            <a:pPr marL="182880" lvl="0" indent="-182880" algn="l" rtl="0">
              <a:lnSpc>
                <a:spcPct val="90000"/>
              </a:lnSpc>
              <a:spcBef>
                <a:spcPts val="1200"/>
              </a:spcBef>
              <a:spcAft>
                <a:spcPts val="0"/>
              </a:spcAft>
              <a:buSzPct val="85000"/>
              <a:buFont typeface="Arial"/>
              <a:buChar char="•"/>
            </a:pPr>
            <a:r>
              <a:rPr lang="es" sz="5600" dirty="0"/>
              <a:t>Querer reducir la cantidad de alcohol que bebe y/o hacer intentos sin éxito </a:t>
            </a:r>
            <a:endParaRPr dirty="0"/>
          </a:p>
          <a:p>
            <a:pPr marL="182880" lvl="0" indent="-182880" algn="l" rtl="0">
              <a:lnSpc>
                <a:spcPct val="90000"/>
              </a:lnSpc>
              <a:spcBef>
                <a:spcPts val="1200"/>
              </a:spcBef>
              <a:spcAft>
                <a:spcPts val="0"/>
              </a:spcAft>
              <a:buSzPct val="85000"/>
              <a:buFont typeface="Arial"/>
              <a:buChar char="•"/>
            </a:pPr>
            <a:r>
              <a:rPr lang="es" sz="5600" dirty="0"/>
              <a:t>Pasar mucho tiempo bebiendo, comprando y/o recuperando del consumo de alcohol</a:t>
            </a:r>
            <a:endParaRPr dirty="0"/>
          </a:p>
          <a:p>
            <a:pPr marL="182880" lvl="0" indent="-182880" algn="l" rtl="0">
              <a:lnSpc>
                <a:spcPct val="90000"/>
              </a:lnSpc>
              <a:spcBef>
                <a:spcPts val="1200"/>
              </a:spcBef>
              <a:spcAft>
                <a:spcPts val="0"/>
              </a:spcAft>
              <a:buSzPct val="85000"/>
              <a:buFont typeface="Arial"/>
              <a:buChar char="•"/>
            </a:pPr>
            <a:r>
              <a:rPr lang="es" sz="5600" dirty="0"/>
              <a:t>Sentir un fuerte anhelo o la necesidad  de beber alcohol</a:t>
            </a:r>
            <a:endParaRPr dirty="0"/>
          </a:p>
          <a:p>
            <a:pPr marL="182880" lvl="0" indent="-182880" algn="l" rtl="0">
              <a:lnSpc>
                <a:spcPct val="90000"/>
              </a:lnSpc>
              <a:spcBef>
                <a:spcPts val="1200"/>
              </a:spcBef>
              <a:spcAft>
                <a:spcPts val="0"/>
              </a:spcAft>
              <a:buSzPct val="85000"/>
              <a:buFont typeface="Arial"/>
              <a:buChar char="•"/>
            </a:pPr>
            <a:r>
              <a:rPr lang="es" sz="5600" dirty="0"/>
              <a:t>Falta de cumplir con las responsabilidades o obligaciones en el trabajo, la escuela o el hogar debido al consumo repetido de alcohol</a:t>
            </a:r>
            <a:endParaRPr dirty="0"/>
          </a:p>
          <a:p>
            <a:pPr marL="182880" lvl="0" indent="-182880" algn="l" rtl="0">
              <a:lnSpc>
                <a:spcPct val="90000"/>
              </a:lnSpc>
              <a:spcBef>
                <a:spcPts val="1200"/>
              </a:spcBef>
              <a:spcAft>
                <a:spcPts val="0"/>
              </a:spcAft>
              <a:buSzPct val="85000"/>
              <a:buFont typeface="Arial"/>
              <a:buChar char="•"/>
            </a:pPr>
            <a:r>
              <a:rPr lang="es" sz="5600" dirty="0"/>
              <a:t>Seguir bebiendo alcohol aunque sepas que te está causando problemas físicos, sociales y/o personales</a:t>
            </a:r>
            <a:endParaRPr dirty="0"/>
          </a:p>
          <a:p>
            <a:pPr marL="182880" lvl="0" indent="-182880" algn="l" rtl="0">
              <a:lnSpc>
                <a:spcPct val="90000"/>
              </a:lnSpc>
              <a:spcBef>
                <a:spcPts val="1200"/>
              </a:spcBef>
              <a:spcAft>
                <a:spcPts val="0"/>
              </a:spcAft>
              <a:buSzPct val="85000"/>
              <a:buFont typeface="Arial"/>
              <a:buChar char="•"/>
            </a:pPr>
            <a:r>
              <a:rPr lang="es" sz="5600" dirty="0"/>
              <a:t>Abandonar y/o reducir las actividades sociales y laborales y la aficiones</a:t>
            </a:r>
            <a:endParaRPr dirty="0"/>
          </a:p>
          <a:p>
            <a:pPr marL="182880" lvl="0" indent="-182880" algn="l" rtl="0">
              <a:lnSpc>
                <a:spcPct val="90000"/>
              </a:lnSpc>
              <a:spcBef>
                <a:spcPts val="1200"/>
              </a:spcBef>
              <a:spcAft>
                <a:spcPts val="0"/>
              </a:spcAft>
              <a:buSzPct val="85000"/>
              <a:buFont typeface="Arial"/>
              <a:buChar char="•"/>
            </a:pPr>
            <a:r>
              <a:rPr lang="es" sz="5600" dirty="0"/>
              <a:t>Consumir alcohol en situaciones en las que no es seguro, tales como al conducir o nadar</a:t>
            </a:r>
            <a:endParaRPr dirty="0"/>
          </a:p>
          <a:p>
            <a:pPr marL="182880" lvl="0" indent="-182880" algn="l" rtl="0">
              <a:lnSpc>
                <a:spcPct val="90000"/>
              </a:lnSpc>
              <a:spcBef>
                <a:spcPts val="1200"/>
              </a:spcBef>
              <a:spcAft>
                <a:spcPts val="0"/>
              </a:spcAft>
              <a:buSzPct val="85000"/>
              <a:buFont typeface="Arial"/>
              <a:buChar char="•"/>
            </a:pPr>
            <a:r>
              <a:rPr lang="es" sz="5600" b="0" i="0" dirty="0"/>
              <a:t>Desarrollar una </a:t>
            </a:r>
            <a:r>
              <a:rPr lang="es" sz="5600" dirty="0"/>
              <a:t>tolerancia</a:t>
            </a:r>
            <a:r>
              <a:rPr lang="es" sz="5600" b="0" i="0" dirty="0"/>
              <a:t> al alcohol, de modo que necesita </a:t>
            </a:r>
            <a:r>
              <a:rPr lang="es" sz="5600" dirty="0"/>
              <a:t>más</a:t>
            </a:r>
            <a:r>
              <a:rPr lang="es" sz="5600" b="0" i="0" dirty="0"/>
              <a:t> para sentir su efecto, o tiene un efecto reducido con la misma cantidad de alcohol</a:t>
            </a:r>
            <a:endParaRPr dirty="0"/>
          </a:p>
          <a:p>
            <a:pPr marL="182880" lvl="0" indent="-182880" algn="l" rtl="0">
              <a:lnSpc>
                <a:spcPct val="90000"/>
              </a:lnSpc>
              <a:spcBef>
                <a:spcPts val="1200"/>
              </a:spcBef>
              <a:spcAft>
                <a:spcPts val="0"/>
              </a:spcAft>
              <a:buSzPct val="85000"/>
              <a:buFont typeface="Arial"/>
              <a:buChar char="•"/>
            </a:pPr>
            <a:r>
              <a:rPr lang="es" sz="5600" dirty="0"/>
              <a:t>Sentir síntomas de abstinencia - como náuseas, sudoración y temblores - cuando no se bebe, o bebes para evitar estos síntomas</a:t>
            </a:r>
            <a:endParaRPr sz="900" dirty="0"/>
          </a:p>
        </p:txBody>
      </p:sp>
      <p:pic>
        <p:nvPicPr>
          <p:cNvPr id="2" name="Vocaroo 11jwyOcOVnmC">
            <a:hlinkClick r:id="" action="ppaction://media"/>
            <a:extLst>
              <a:ext uri="{FF2B5EF4-FFF2-40B4-BE49-F238E27FC236}">
                <a16:creationId xmlns:a16="http://schemas.microsoft.com/office/drawing/2014/main" id="{979738BC-8089-4F65-B80B-2D798EBFB4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47900" y="619347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6352"/>
    </mc:Choice>
    <mc:Fallback>
      <p:transition spd="slow" advTm="116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Wood Type">
  <a:themeElements>
    <a:clrScheme name="Wood Type">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ood Type">
  <a:themeElements>
    <a:clrScheme name="Wood Type">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3709</Words>
  <Application>Microsoft Office PowerPoint</Application>
  <PresentationFormat>Widescreen</PresentationFormat>
  <Paragraphs>223</Paragraphs>
  <Slides>24</Slides>
  <Notes>24</Notes>
  <HiddenSlides>0</HiddenSlides>
  <MMClips>21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Noto Sans Symbols</vt:lpstr>
      <vt:lpstr>Calibri</vt:lpstr>
      <vt:lpstr>Open Sans</vt:lpstr>
      <vt:lpstr>Rockwell</vt:lpstr>
      <vt:lpstr>Roboto</vt:lpstr>
      <vt:lpstr>Times New Roman</vt:lpstr>
      <vt:lpstr>Wood Type</vt:lpstr>
      <vt:lpstr>Wood Type</vt:lpstr>
      <vt:lpstr>EL ABC</vt:lpstr>
      <vt:lpstr>VISTAZO</vt:lpstr>
      <vt:lpstr>DIRIGIDA A </vt:lpstr>
      <vt:lpstr>FOLLETOS</vt:lpstr>
      <vt:lpstr>¿QUE ES EL ALCOHOLISMO?</vt:lpstr>
      <vt:lpstr>¿POR QUÉ ES IMPORTANTE ENTENDER LA ENFERMEDAD DE ALCOHOLISMO? </vt:lpstr>
      <vt:lpstr>FACTORES DE RIESGO </vt:lpstr>
      <vt:lpstr>FACTORES DE RIESGO CONTINUADOS...</vt:lpstr>
      <vt:lpstr>SEÑALES Y SÍNTOMAS</vt:lpstr>
      <vt:lpstr>TRATAMIENTO(S) Y PREVENCIÓN(ES)</vt:lpstr>
      <vt:lpstr>¿QUE ES EL ATRACÓN?</vt:lpstr>
      <vt:lpstr>¿POR QUÉ ES IMPORTANTE ENTENDER EL CONSUMO EXCESIVO DE ALCOHOL?</vt:lpstr>
      <vt:lpstr>FACTORES DE RIESGOS</vt:lpstr>
      <vt:lpstr>SEÑALES Y SÍNTOMAS </vt:lpstr>
      <vt:lpstr>TRATAMIENTO(S) Y PREVENCIÓN(ES)</vt:lpstr>
      <vt:lpstr>¿QUE ES EL COVID-19?</vt:lpstr>
      <vt:lpstr>¿POR QUÉ ES IMPORTANTE ENTENDER EL COVID-19?</vt:lpstr>
      <vt:lpstr> FACTORES DE RIESGO</vt:lpstr>
      <vt:lpstr>SEÑALES Y SÍNTOMAS</vt:lpstr>
      <vt:lpstr>TRATAMIENTO(S) Y PREVENCIÓN(ES)</vt:lpstr>
      <vt:lpstr>CUANDO ACUDIR AL MÉDICO O BUSCAR AYUDA DE URGENCIA</vt:lpstr>
      <vt:lpstr>¿DONDE PUEDE ENCONTRAR AYUDA?</vt:lpstr>
      <vt:lpstr>COALICIÓN COMUNITARIA  DE SALUD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ABC</dc:title>
  <dc:creator>Community  Coalition</dc:creator>
  <cp:lastModifiedBy>Community  Coalition</cp:lastModifiedBy>
  <cp:revision>1</cp:revision>
  <dcterms:created xsi:type="dcterms:W3CDTF">2021-10-28T15:26:48Z</dcterms:created>
  <dcterms:modified xsi:type="dcterms:W3CDTF">2021-11-29T16:30:53Z</dcterms:modified>
</cp:coreProperties>
</file>