
<file path=[Content_Types].xml><?xml version="1.0" encoding="utf-8"?>
<Types xmlns="http://schemas.openxmlformats.org/package/2006/content-types">
  <Default Extension="glb" ContentType="model/gltf.binary"/>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handoutMasterIdLst>
    <p:handoutMasterId r:id="rId22"/>
  </p:handoutMasterIdLst>
  <p:sldIdLst>
    <p:sldId id="256" r:id="rId5"/>
    <p:sldId id="257" r:id="rId6"/>
    <p:sldId id="273" r:id="rId7"/>
    <p:sldId id="276" r:id="rId8"/>
    <p:sldId id="267" r:id="rId9"/>
    <p:sldId id="268" r:id="rId10"/>
    <p:sldId id="269" r:id="rId11"/>
    <p:sldId id="278" r:id="rId12"/>
    <p:sldId id="260" r:id="rId13"/>
    <p:sldId id="277" r:id="rId14"/>
    <p:sldId id="261" r:id="rId15"/>
    <p:sldId id="271" r:id="rId16"/>
    <p:sldId id="275" r:id="rId17"/>
    <p:sldId id="272" r:id="rId18"/>
    <p:sldId id="279" r:id="rId19"/>
    <p:sldId id="274" r:id="rId2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7E1141-4DAD-48D1-A034-AD5B6E359A6F}" v="15" dt="2021-10-11T19:34:43.927"/>
  </p1510:revLst>
</p1510:revInfo>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878" autoAdjust="0"/>
  </p:normalViewPr>
  <p:slideViewPr>
    <p:cSldViewPr snapToGrid="0">
      <p:cViewPr varScale="1">
        <p:scale>
          <a:sx n="77" d="100"/>
          <a:sy n="77" d="100"/>
        </p:scale>
        <p:origin x="77" y="62"/>
      </p:cViewPr>
      <p:guideLst>
        <p:guide pos="3839"/>
        <p:guide orient="horz" pos="2160"/>
      </p:guideLst>
    </p:cSldViewPr>
  </p:slideViewPr>
  <p:notesTextViewPr>
    <p:cViewPr>
      <p:scale>
        <a:sx n="1" d="1"/>
        <a:sy n="1" d="1"/>
      </p:scale>
      <p:origin x="0" y="0"/>
    </p:cViewPr>
  </p:notesTextViewPr>
  <p:notesViewPr>
    <p:cSldViewPr snapToGrid="0" showGuides="1">
      <p:cViewPr varScale="1">
        <p:scale>
          <a:sx n="52" d="100"/>
          <a:sy n="52" d="100"/>
        </p:scale>
        <p:origin x="2664" y="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10/26/2021</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10/26/2021</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ddictionpolicy.org/what-is-preven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2</a:t>
            </a:fld>
            <a:endParaRPr lang="en-US"/>
          </a:p>
        </p:txBody>
      </p:sp>
    </p:spTree>
    <p:extLst>
      <p:ext uri="{BB962C8B-B14F-4D97-AF65-F5344CB8AC3E}">
        <p14:creationId xmlns:p14="http://schemas.microsoft.com/office/powerpoint/2010/main" val="1824369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11111"/>
                </a:solidFill>
                <a:effectLst/>
                <a:latin typeface="Helvetica" panose="020B0604020202020204" pitchFamily="34" charset="0"/>
              </a:rPr>
              <a:t>Make an appointment to see a doctor if:</a:t>
            </a:r>
          </a:p>
          <a:p>
            <a:pPr algn="l" fontAlgn="base"/>
            <a:r>
              <a:rPr lang="en-US" b="0" i="0" dirty="0">
                <a:solidFill>
                  <a:srgbClr val="444444"/>
                </a:solidFill>
                <a:effectLst/>
                <a:latin typeface="Lucida Grande"/>
              </a:rPr>
              <a:t>Substance use disorder is a serious condition and not easy to treat. The best care and treatment involves trained professionals.</a:t>
            </a:r>
          </a:p>
          <a:p>
            <a:pPr algn="l" fontAlgn="base"/>
            <a:r>
              <a:rPr lang="en-US" b="0" i="0" dirty="0">
                <a:solidFill>
                  <a:srgbClr val="444444"/>
                </a:solidFill>
                <a:effectLst/>
                <a:latin typeface="Lucida Grande"/>
              </a:rPr>
              <a:t>Treatment begins with recognizing the problem. Though denial is a common symptom of addiction, people who are addicted have far less denial if they are treated with empathy and respect, rather than told what to do or being confronted.</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12</a:t>
            </a:fld>
            <a:endParaRPr lang="en-US"/>
          </a:p>
        </p:txBody>
      </p:sp>
    </p:spTree>
    <p:extLst>
      <p:ext uri="{BB962C8B-B14F-4D97-AF65-F5344CB8AC3E}">
        <p14:creationId xmlns:p14="http://schemas.microsoft.com/office/powerpoint/2010/main" val="2866607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11111"/>
                </a:solidFill>
                <a:effectLst/>
                <a:latin typeface="Helvetica" panose="020B0604020202020204" pitchFamily="34" charset="0"/>
              </a:rPr>
              <a:t>Seek emergency help if you or someone you know has taken a drug and:</a:t>
            </a:r>
          </a:p>
          <a:p>
            <a:pPr algn="l">
              <a:buFont typeface="Arial" panose="020B0604020202020204" pitchFamily="34" charset="0"/>
              <a:buChar char="•"/>
            </a:pPr>
            <a:r>
              <a:rPr lang="en-US" b="0" i="0" dirty="0">
                <a:solidFill>
                  <a:srgbClr val="111111"/>
                </a:solidFill>
                <a:effectLst/>
                <a:latin typeface="Helvetica" panose="020B0604020202020204" pitchFamily="34" charset="0"/>
              </a:rPr>
              <a:t>May have overdosed</a:t>
            </a:r>
          </a:p>
          <a:p>
            <a:pPr algn="l">
              <a:buFont typeface="Arial" panose="020B0604020202020204" pitchFamily="34" charset="0"/>
              <a:buChar char="•"/>
            </a:pPr>
            <a:r>
              <a:rPr lang="en-US" b="0" i="0" dirty="0">
                <a:solidFill>
                  <a:srgbClr val="111111"/>
                </a:solidFill>
                <a:effectLst/>
                <a:latin typeface="Helvetica" panose="020B0604020202020204" pitchFamily="34" charset="0"/>
              </a:rPr>
              <a:t>Shows changes in consciousness</a:t>
            </a:r>
          </a:p>
          <a:p>
            <a:pPr algn="l">
              <a:buFont typeface="Arial" panose="020B0604020202020204" pitchFamily="34" charset="0"/>
              <a:buChar char="•"/>
            </a:pPr>
            <a:r>
              <a:rPr lang="en-US" b="0" i="0" dirty="0">
                <a:solidFill>
                  <a:srgbClr val="111111"/>
                </a:solidFill>
                <a:effectLst/>
                <a:latin typeface="Helvetica" panose="020B0604020202020204" pitchFamily="34" charset="0"/>
              </a:rPr>
              <a:t>Has trouble breathing</a:t>
            </a:r>
          </a:p>
          <a:p>
            <a:pPr algn="l">
              <a:buFont typeface="Arial" panose="020B0604020202020204" pitchFamily="34" charset="0"/>
              <a:buChar char="•"/>
            </a:pPr>
            <a:r>
              <a:rPr lang="en-US" b="0" i="0" dirty="0">
                <a:solidFill>
                  <a:srgbClr val="111111"/>
                </a:solidFill>
                <a:effectLst/>
                <a:latin typeface="Helvetica" panose="020B0604020202020204" pitchFamily="34" charset="0"/>
              </a:rPr>
              <a:t>Has seizures or convulsions</a:t>
            </a:r>
          </a:p>
          <a:p>
            <a:pPr algn="l">
              <a:buFont typeface="Arial" panose="020B0604020202020204" pitchFamily="34" charset="0"/>
              <a:buChar char="•"/>
            </a:pPr>
            <a:r>
              <a:rPr lang="en-US" b="0" i="0" dirty="0">
                <a:solidFill>
                  <a:srgbClr val="111111"/>
                </a:solidFill>
                <a:effectLst/>
                <a:latin typeface="Helvetica" panose="020B0604020202020204" pitchFamily="34" charset="0"/>
              </a:rPr>
              <a:t>Has signs of a possible heart attack, such as chest pain or pressure</a:t>
            </a:r>
          </a:p>
          <a:p>
            <a:pPr algn="l">
              <a:buFont typeface="Arial" panose="020B0604020202020204" pitchFamily="34" charset="0"/>
              <a:buChar char="•"/>
            </a:pPr>
            <a:r>
              <a:rPr lang="en-US" b="0" i="0" dirty="0">
                <a:solidFill>
                  <a:srgbClr val="111111"/>
                </a:solidFill>
                <a:effectLst/>
                <a:latin typeface="Helvetica" panose="020B0604020202020204" pitchFamily="34" charset="0"/>
              </a:rPr>
              <a:t>Has any other troublesome physical or psychological reaction to use of the drug</a:t>
            </a:r>
          </a:p>
          <a:p>
            <a:pPr algn="l">
              <a:buFont typeface="Arial" panose="020B0604020202020204" pitchFamily="34" charset="0"/>
              <a:buChar char="•"/>
            </a:pPr>
            <a:endParaRPr lang="en-US" b="0" i="0" dirty="0">
              <a:solidFill>
                <a:srgbClr val="111111"/>
              </a:solidFill>
              <a:effectLst/>
              <a:latin typeface="Helvetica" panose="020B0604020202020204" pitchFamily="34" charset="0"/>
            </a:endParaRPr>
          </a:p>
          <a:p>
            <a:pPr algn="l">
              <a:buFont typeface="Arial" panose="020B0604020202020204" pitchFamily="34" charset="0"/>
              <a:buNone/>
            </a:pPr>
            <a:r>
              <a:rPr lang="en-US" b="0" i="0" dirty="0">
                <a:solidFill>
                  <a:srgbClr val="111111"/>
                </a:solidFill>
                <a:effectLst/>
                <a:latin typeface="Helvetica" panose="020B0604020202020204" pitchFamily="34" charset="0"/>
              </a:rPr>
              <a:t>If you're not ready to approach a doctor, help lines or hotlines may be a good place to learn about treatment.</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13</a:t>
            </a:fld>
            <a:endParaRPr lang="en-US"/>
          </a:p>
        </p:txBody>
      </p:sp>
    </p:spTree>
    <p:extLst>
      <p:ext uri="{BB962C8B-B14F-4D97-AF65-F5344CB8AC3E}">
        <p14:creationId xmlns:p14="http://schemas.microsoft.com/office/powerpoint/2010/main" val="2312951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Maven Pro"/>
              </a:rPr>
              <a:t>Adolescence is a time of transition, and transitions increase the risk of drug misuse. When a teenager moves homes, suffers a divorce in the family, or changes schools, they are more likely to seek out drugs as a coping tool.</a:t>
            </a:r>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3</a:t>
            </a:fld>
            <a:endParaRPr lang="en-US"/>
          </a:p>
        </p:txBody>
      </p:sp>
    </p:spTree>
    <p:extLst>
      <p:ext uri="{BB962C8B-B14F-4D97-AF65-F5344CB8AC3E}">
        <p14:creationId xmlns:p14="http://schemas.microsoft.com/office/powerpoint/2010/main" val="1353865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01F2A70B-78F2-4DCF-B53B-C990D2FAFB8A}" type="slidenum">
              <a:rPr lang="en-US"/>
              <a:t>4</a:t>
            </a:fld>
            <a:endParaRPr lang="en-US"/>
          </a:p>
        </p:txBody>
      </p:sp>
    </p:spTree>
    <p:extLst>
      <p:ext uri="{BB962C8B-B14F-4D97-AF65-F5344CB8AC3E}">
        <p14:creationId xmlns:p14="http://schemas.microsoft.com/office/powerpoint/2010/main" val="1613080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01F2A70B-78F2-4DCF-B53B-C990D2FAFB8A}" type="slidenum">
              <a:rPr lang="en-US"/>
              <a:t>5</a:t>
            </a:fld>
            <a:endParaRPr lang="en-US"/>
          </a:p>
        </p:txBody>
      </p:sp>
    </p:spTree>
    <p:extLst>
      <p:ext uri="{BB962C8B-B14F-4D97-AF65-F5344CB8AC3E}">
        <p14:creationId xmlns:p14="http://schemas.microsoft.com/office/powerpoint/2010/main" val="2225725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Substance abuse refers to a set of related conditions associated with the consumption of mind- and behavior-altering substances that have negative behavioral and health outcomes.</a:t>
            </a:r>
          </a:p>
          <a:p>
            <a:r>
              <a:rPr lang="en-US" b="0" i="0" dirty="0">
                <a:solidFill>
                  <a:srgbClr val="111111"/>
                </a:solidFill>
                <a:effectLst/>
                <a:latin typeface="Helvetica" panose="020B0604020202020204" pitchFamily="34" charset="0"/>
              </a:rPr>
              <a:t>Drug addiction can start with experimental use of a recreational drug in social situations, and, for some people, the drug use becomes more frequent.</a:t>
            </a:r>
            <a:r>
              <a:rPr lang="en-US" b="0" i="0" dirty="0">
                <a:solidFill>
                  <a:srgbClr val="000000"/>
                </a:solidFill>
                <a:effectLst/>
                <a:latin typeface="Arial" panose="020B0604020202020204" pitchFamily="34" charset="0"/>
              </a:rPr>
              <a:t> </a:t>
            </a:r>
            <a:r>
              <a:rPr lang="en-US" b="0" i="0" dirty="0">
                <a:solidFill>
                  <a:srgbClr val="111111"/>
                </a:solidFill>
                <a:effectLst/>
                <a:latin typeface="Helvetica" panose="020B0604020202020204" pitchFamily="34" charset="0"/>
              </a:rPr>
              <a:t>The risk of addiction and how fast you become addicted varies by drug.</a:t>
            </a:r>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6</a:t>
            </a:fld>
            <a:endParaRPr lang="en-US"/>
          </a:p>
        </p:txBody>
      </p:sp>
    </p:spTree>
    <p:extLst>
      <p:ext uri="{BB962C8B-B14F-4D97-AF65-F5344CB8AC3E}">
        <p14:creationId xmlns:p14="http://schemas.microsoft.com/office/powerpoint/2010/main" val="1530771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with addiction use substances or engage in behaviors that become compulsive and often continue despite harmful consequences. </a:t>
            </a:r>
          </a:p>
          <a:p>
            <a:pPr algn="l"/>
            <a:r>
              <a:rPr lang="en-US" b="0" i="0" dirty="0">
                <a:solidFill>
                  <a:srgbClr val="111111"/>
                </a:solidFill>
                <a:effectLst/>
                <a:latin typeface="Helvetica" panose="020B0604020202020204" pitchFamily="34" charset="0"/>
              </a:rPr>
              <a:t>Some drugs, such as opioid painkillers, have a higher risk and cause addiction more quickly than others.</a:t>
            </a:r>
          </a:p>
          <a:p>
            <a:pPr algn="l"/>
            <a:r>
              <a:rPr lang="en-US" b="0" i="0" dirty="0">
                <a:solidFill>
                  <a:srgbClr val="111111"/>
                </a:solidFill>
                <a:effectLst/>
                <a:latin typeface="Helvetica" panose="020B0604020202020204" pitchFamily="34" charset="0"/>
              </a:rPr>
              <a:t>As time passes, you may need larger doses of the drug to get high. Soon you may need the drug just to feel good. As your drug use increases, you may find that it's increasingly difficult to go without the drug. Attempts to stop drug use may cause intense cravings and make you feel physically ill (withdrawal symptoms).</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7</a:t>
            </a:fld>
            <a:endParaRPr lang="en-US"/>
          </a:p>
        </p:txBody>
      </p:sp>
    </p:spTree>
    <p:extLst>
      <p:ext uri="{BB962C8B-B14F-4D97-AF65-F5344CB8AC3E}">
        <p14:creationId xmlns:p14="http://schemas.microsoft.com/office/powerpoint/2010/main" val="3693532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solidFill>
                  <a:schemeClr val="bg1"/>
                </a:solidFill>
                <a:effectLst/>
                <a:latin typeface="Maven Pro"/>
                <a:hlinkClick r:id="rId3">
                  <a:extLst>
                    <a:ext uri="{A12FA001-AC4F-418D-AE19-62706E023703}">
                      <ahyp:hlinkClr xmlns:ahyp="http://schemas.microsoft.com/office/drawing/2018/hyperlinkcolor" val="tx"/>
                    </a:ext>
                  </a:extLst>
                </a:hlinkClick>
              </a:rPr>
              <a:t>Of those who have an addiction, or substance use disorder, 90% of them began using drugs under the age of 18</a:t>
            </a:r>
            <a:r>
              <a:rPr lang="en-US" b="0" i="0" u="none" dirty="0">
                <a:solidFill>
                  <a:schemeClr val="bg1"/>
                </a:solidFill>
                <a:effectLst/>
                <a:latin typeface="Maven Pro"/>
              </a:rPr>
              <a:t>.</a:t>
            </a:r>
            <a:endParaRPr lang="en-US" b="0" i="0" u="none" dirty="0">
              <a:solidFill>
                <a:schemeClr val="bg1"/>
              </a:solidFill>
              <a:effectLst/>
              <a:latin typeface="Source Sans Pro Web"/>
            </a:endParaRPr>
          </a:p>
          <a:p>
            <a:r>
              <a:rPr lang="en-US" b="0" i="0" dirty="0">
                <a:solidFill>
                  <a:srgbClr val="666666"/>
                </a:solidFill>
                <a:effectLst/>
                <a:latin typeface="Source Sans Pro Web"/>
              </a:rPr>
              <a:t>Youth engage in binge drinking, a pattern of drinking that elevates the blood alcohol concentration to 0.08 percent or above, more than adults do. This can lead to risky and potentially harmful behaviors, and many times substance abuse (60-75 percent of youth with substance abuse problems) co-occurs with mental health disorders.</a:t>
            </a:r>
          </a:p>
          <a:p>
            <a:endParaRPr lang="en-US" b="0" i="0" dirty="0">
              <a:solidFill>
                <a:srgbClr val="666666"/>
              </a:solidFill>
              <a:effectLst/>
              <a:latin typeface="Source Sans Pro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2005, an estimated 22 million Americans struggled with a drug or alcohol problem (Healthy People, 2020). </a:t>
            </a:r>
          </a:p>
          <a:p>
            <a:endParaRPr lang="en-US" b="0" i="0" dirty="0">
              <a:solidFill>
                <a:srgbClr val="666666"/>
              </a:solidFill>
              <a:effectLst/>
              <a:latin typeface="Source Sans Pro Web"/>
            </a:endParaRPr>
          </a:p>
        </p:txBody>
      </p:sp>
      <p:sp>
        <p:nvSpPr>
          <p:cNvPr id="4" name="Slide Number Placeholder 3"/>
          <p:cNvSpPr>
            <a:spLocks noGrp="1"/>
          </p:cNvSpPr>
          <p:nvPr>
            <p:ph type="sldNum" sz="quarter" idx="5"/>
          </p:nvPr>
        </p:nvSpPr>
        <p:spPr/>
        <p:txBody>
          <a:bodyPr/>
          <a:lstStyle/>
          <a:p>
            <a:fld id="{01F2A70B-78F2-4DCF-B53B-C990D2FAFB8A}" type="slidenum">
              <a:rPr lang="en-US" smtClean="0"/>
              <a:t>8</a:t>
            </a:fld>
            <a:endParaRPr lang="en-US"/>
          </a:p>
        </p:txBody>
      </p:sp>
    </p:spTree>
    <p:extLst>
      <p:ext uri="{BB962C8B-B14F-4D97-AF65-F5344CB8AC3E}">
        <p14:creationId xmlns:p14="http://schemas.microsoft.com/office/powerpoint/2010/main" val="1327171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11111"/>
                </a:solidFill>
                <a:effectLst/>
                <a:latin typeface="Helvetica" panose="020B0604020202020204" pitchFamily="34" charset="0"/>
              </a:rPr>
              <a:t>Signs and symptoms of drug use or intoxication may vary, depending on the type of drug. Below you'll find several examples.</a:t>
            </a:r>
          </a:p>
          <a:p>
            <a:br>
              <a:rPr lang="en-US" dirty="0"/>
            </a:br>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9</a:t>
            </a:fld>
            <a:endParaRPr lang="en-US"/>
          </a:p>
        </p:txBody>
      </p:sp>
    </p:spTree>
    <p:extLst>
      <p:ext uri="{BB962C8B-B14F-4D97-AF65-F5344CB8AC3E}">
        <p14:creationId xmlns:p14="http://schemas.microsoft.com/office/powerpoint/2010/main" val="3442630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word for risk factors is (causes of the causes).</a:t>
            </a:r>
          </a:p>
          <a:p>
            <a:r>
              <a:rPr lang="en-US" b="0" i="0" dirty="0">
                <a:solidFill>
                  <a:srgbClr val="000000"/>
                </a:solidFill>
                <a:effectLst/>
                <a:latin typeface="noto_sansregular"/>
              </a:rPr>
              <a:t>substance use can be considered normal or acceptable which remains controversial. Substance abuse and dependence are caused by multiple factors. </a:t>
            </a:r>
            <a:r>
              <a:rPr lang="en-US" b="0" i="0" dirty="0">
                <a:effectLst/>
                <a:latin typeface="Maven Pro"/>
              </a:rPr>
              <a:t>While everyone is susceptible to addiction, there are certain risk and protective factors that influence a person’s likelihood of becoming addicted. FOR EXAMPLE</a:t>
            </a:r>
            <a:endParaRPr lang="en-US" b="0" i="0" dirty="0">
              <a:solidFill>
                <a:srgbClr val="000000"/>
              </a:solidFill>
              <a:effectLst/>
              <a:latin typeface="noto_sansregular"/>
            </a:endParaRPr>
          </a:p>
          <a:p>
            <a:pPr algn="l">
              <a:buFont typeface="Arial" panose="020B0604020202020204" pitchFamily="34" charset="0"/>
              <a:buChar char="•"/>
            </a:pPr>
            <a:r>
              <a:rPr lang="en-US" b="1" i="0" dirty="0">
                <a:solidFill>
                  <a:srgbClr val="111111"/>
                </a:solidFill>
                <a:effectLst/>
                <a:latin typeface="Helvetica" panose="020B0604020202020204" pitchFamily="34" charset="0"/>
              </a:rPr>
              <a:t>Environment.</a:t>
            </a:r>
            <a:r>
              <a:rPr lang="en-US" b="0" i="0" dirty="0">
                <a:solidFill>
                  <a:srgbClr val="111111"/>
                </a:solidFill>
                <a:effectLst/>
                <a:latin typeface="Helvetica" panose="020B0604020202020204" pitchFamily="34" charset="0"/>
              </a:rPr>
              <a:t> Environmental factors, including your family's beliefs and attitudes and exposure to a peer group that encourages drug use, seem to play a role in initial drug use.</a:t>
            </a:r>
          </a:p>
          <a:p>
            <a:pPr algn="l">
              <a:buFont typeface="Arial" panose="020B0604020202020204" pitchFamily="34" charset="0"/>
              <a:buChar char="•"/>
            </a:pPr>
            <a:r>
              <a:rPr lang="en-US" b="1" i="0" dirty="0">
                <a:solidFill>
                  <a:srgbClr val="111111"/>
                </a:solidFill>
                <a:effectLst/>
                <a:latin typeface="Helvetica" panose="020B0604020202020204" pitchFamily="34" charset="0"/>
              </a:rPr>
              <a:t>Genetics.</a:t>
            </a:r>
            <a:r>
              <a:rPr lang="en-US" b="0" i="0" dirty="0">
                <a:solidFill>
                  <a:srgbClr val="111111"/>
                </a:solidFill>
                <a:effectLst/>
                <a:latin typeface="Helvetica" panose="020B0604020202020204" pitchFamily="34" charset="0"/>
              </a:rPr>
              <a:t> Once you've started using a drug, the development into addiction may be influenced by inherited (genetic) traits, which may delay or speed up the disease progression.</a:t>
            </a:r>
          </a:p>
          <a:p>
            <a:pPr algn="l">
              <a:buFont typeface="Arial" panose="020B0604020202020204" pitchFamily="34" charset="0"/>
              <a:buChar char="•"/>
            </a:pPr>
            <a:r>
              <a:rPr lang="en-US" b="1" i="0" dirty="0">
                <a:solidFill>
                  <a:srgbClr val="111111"/>
                </a:solidFill>
                <a:effectLst/>
                <a:latin typeface="Helvetica" panose="020B0604020202020204" pitchFamily="34" charset="0"/>
              </a:rPr>
              <a:t>Family history of addiction.</a:t>
            </a:r>
            <a:r>
              <a:rPr lang="en-US" b="0" i="0" dirty="0">
                <a:solidFill>
                  <a:srgbClr val="111111"/>
                </a:solidFill>
                <a:effectLst/>
                <a:latin typeface="Helvetica" panose="020B0604020202020204" pitchFamily="34" charset="0"/>
              </a:rPr>
              <a:t> Drug addiction is more common in some families and likely involves genetic predisposition. If you have a blood relative, such as a parent or sibling, with alcohol or drug addiction, you're at greater risk of developing a drug addiction.</a:t>
            </a:r>
          </a:p>
          <a:p>
            <a:pPr algn="l">
              <a:buFont typeface="Arial" panose="020B0604020202020204" pitchFamily="34" charset="0"/>
              <a:buChar char="•"/>
            </a:pPr>
            <a:r>
              <a:rPr lang="en-US" b="1" i="0" dirty="0">
                <a:solidFill>
                  <a:srgbClr val="111111"/>
                </a:solidFill>
                <a:effectLst/>
                <a:latin typeface="Helvetica" panose="020B0604020202020204" pitchFamily="34" charset="0"/>
              </a:rPr>
              <a:t>Mental health disorder.</a:t>
            </a:r>
            <a:r>
              <a:rPr lang="en-US" b="0" i="0" dirty="0">
                <a:solidFill>
                  <a:srgbClr val="111111"/>
                </a:solidFill>
                <a:effectLst/>
                <a:latin typeface="Helvetica" panose="020B0604020202020204" pitchFamily="34" charset="0"/>
              </a:rPr>
              <a:t> If you have a mental health disorder such as depression, attention-deficit/hyperactivity disorder (ADHD) or post-traumatic stress disorder, you're more likely to become addicted to drugs. Using drugs can become a way of coping with painful feelings, such as anxiety, depression and loneliness, and can make these problems even worse.</a:t>
            </a:r>
          </a:p>
          <a:p>
            <a:pPr algn="l">
              <a:buFont typeface="Arial" panose="020B0604020202020204" pitchFamily="34" charset="0"/>
              <a:buChar char="•"/>
            </a:pPr>
            <a:r>
              <a:rPr lang="en-US" b="1" i="0" dirty="0">
                <a:solidFill>
                  <a:srgbClr val="111111"/>
                </a:solidFill>
                <a:effectLst/>
                <a:latin typeface="Helvetica" panose="020B0604020202020204" pitchFamily="34" charset="0"/>
              </a:rPr>
              <a:t>Peer pressure.</a:t>
            </a:r>
            <a:r>
              <a:rPr lang="en-US" b="0" i="0" dirty="0">
                <a:solidFill>
                  <a:srgbClr val="111111"/>
                </a:solidFill>
                <a:effectLst/>
                <a:latin typeface="Helvetica" panose="020B0604020202020204" pitchFamily="34" charset="0"/>
              </a:rPr>
              <a:t> Peer pressure is a strong factor in starting to use and misuse drugs, particularly for young people.</a:t>
            </a:r>
          </a:p>
          <a:p>
            <a:pPr algn="l">
              <a:buFont typeface="Arial" panose="020B0604020202020204" pitchFamily="34" charset="0"/>
              <a:buChar char="•"/>
            </a:pPr>
            <a:r>
              <a:rPr lang="en-US" b="1" i="0" dirty="0">
                <a:solidFill>
                  <a:srgbClr val="111111"/>
                </a:solidFill>
                <a:effectLst/>
                <a:latin typeface="Helvetica" panose="020B0604020202020204" pitchFamily="34" charset="0"/>
              </a:rPr>
              <a:t>Lack of family involvement.</a:t>
            </a:r>
            <a:r>
              <a:rPr lang="en-US" b="0" i="0" dirty="0">
                <a:solidFill>
                  <a:srgbClr val="111111"/>
                </a:solidFill>
                <a:effectLst/>
                <a:latin typeface="Helvetica" panose="020B0604020202020204" pitchFamily="34" charset="0"/>
              </a:rPr>
              <a:t> Difficult family situations or lack of a bond with your parents or siblings may increase the risk of addiction, as can a lack of parental supervision.</a:t>
            </a:r>
          </a:p>
          <a:p>
            <a:pPr algn="l">
              <a:buFont typeface="Arial" panose="020B0604020202020204" pitchFamily="34" charset="0"/>
              <a:buChar char="•"/>
            </a:pPr>
            <a:r>
              <a:rPr lang="en-US" b="1" i="0" dirty="0">
                <a:solidFill>
                  <a:srgbClr val="111111"/>
                </a:solidFill>
                <a:effectLst/>
                <a:latin typeface="Helvetica" panose="020B0604020202020204" pitchFamily="34" charset="0"/>
              </a:rPr>
              <a:t>Early use.</a:t>
            </a:r>
            <a:r>
              <a:rPr lang="en-US" b="0" i="0" dirty="0">
                <a:solidFill>
                  <a:srgbClr val="111111"/>
                </a:solidFill>
                <a:effectLst/>
                <a:latin typeface="Helvetica" panose="020B0604020202020204" pitchFamily="34" charset="0"/>
              </a:rPr>
              <a:t> Using drugs at an early age can cause changes in the developing brain and increase the likelihood of progressing to drug addiction.</a:t>
            </a:r>
          </a:p>
          <a:p>
            <a:pPr algn="l">
              <a:buFont typeface="Arial" panose="020B0604020202020204" pitchFamily="34" charset="0"/>
              <a:buChar char="•"/>
            </a:pPr>
            <a:r>
              <a:rPr lang="en-US" b="1" i="0" dirty="0">
                <a:solidFill>
                  <a:srgbClr val="111111"/>
                </a:solidFill>
                <a:effectLst/>
                <a:latin typeface="Helvetica" panose="020B0604020202020204" pitchFamily="34" charset="0"/>
              </a:rPr>
              <a:t>Taking a highly addictive drug.</a:t>
            </a:r>
            <a:r>
              <a:rPr lang="en-US" b="0" i="0" dirty="0">
                <a:solidFill>
                  <a:srgbClr val="111111"/>
                </a:solidFill>
                <a:effectLst/>
                <a:latin typeface="Helvetica" panose="020B0604020202020204" pitchFamily="34" charset="0"/>
              </a:rPr>
              <a:t> Some drugs, such as stimulants, cocaine or opioid painkillers, may result in faster development of addiction than other drugs. Smoking or injecting drugs can increase the potential for addiction. Taking drugs considered less addicting — so-called "light drugs" — can start you on a pathway of drug use and addiction.</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10</a:t>
            </a:fld>
            <a:endParaRPr lang="en-US"/>
          </a:p>
        </p:txBody>
      </p:sp>
    </p:spTree>
    <p:extLst>
      <p:ext uri="{BB962C8B-B14F-4D97-AF65-F5344CB8AC3E}">
        <p14:creationId xmlns:p14="http://schemas.microsoft.com/office/powerpoint/2010/main" val="3883683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a:t>Click to edit Master title style</a:t>
            </a:r>
            <a:endParaRPr/>
          </a:p>
        </p:txBody>
      </p:sp>
      <p:grpSp>
        <p:nvGrpSpPr>
          <p:cNvPr id="256" name="line" descr="Line graphic"/>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7" name="line" descr="Line graphic"/>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10/26/2021</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1612" y="274639"/>
            <a:ext cx="1371600" cy="5901747"/>
          </a:xfrm>
        </p:spPr>
        <p:txBody>
          <a:bodyPr vert="eaVert"/>
          <a:lstStyle/>
          <a:p>
            <a:r>
              <a:rPr lang="en-US"/>
              <a:t>Click to edit Master title style</a:t>
            </a:r>
            <a:endParaRPr/>
          </a:p>
        </p:txBody>
      </p:sp>
      <p:grpSp>
        <p:nvGrpSpPr>
          <p:cNvPr id="7" name="line" descr="Line graphic"/>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hasCustomPrompt="1"/>
          </p:nvPr>
        </p:nvSpPr>
        <p:spPr>
          <a:xfrm>
            <a:off x="608012" y="277813"/>
            <a:ext cx="9144001" cy="5898573"/>
          </a:xfrm>
        </p:spPr>
        <p:txBody>
          <a:bodyPr vert="eaVert"/>
          <a:lstStyle>
            <a:lvl5pPr>
              <a:defRPr/>
            </a:lvl5pPr>
            <a:lvl6pPr marL="1261872" indent="0">
              <a:buNone/>
              <a:defRPr/>
            </a:lvl6pPr>
            <a:lvl7pPr>
              <a:defRPr/>
            </a:lvl7pPr>
            <a:lvl8pPr>
              <a:defRPr baseline="0"/>
            </a:lvl8pPr>
            <a:lvl9pPr>
              <a:defRPr baseline="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en-US"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10/26/2021</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67" name="line" descr="Line graphic"/>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9AFE8FB1-0A7A-443E-AAF7-31D4FA1AA312}" type="datetimeFigureOut">
              <a:rPr lang="en-US"/>
              <a:t>10/26/2021</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a:t>Click to edit Master title style</a:t>
            </a:r>
            <a:endParaRPr/>
          </a:p>
        </p:txBody>
      </p:sp>
      <p:grpSp>
        <p:nvGrpSpPr>
          <p:cNvPr id="255" name="line" descr="Line graphic"/>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10/26/2021</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58" name="line" descr="Line graphic"/>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10/26/2021</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lvl1pPr>
              <a:defRPr/>
            </a:lvl1pPr>
          </a:lstStyle>
          <a:p>
            <a:r>
              <a:rPr lang="en-US"/>
              <a:t>Click to edit Master title style</a:t>
            </a:r>
            <a:endParaRPr/>
          </a:p>
        </p:txBody>
      </p:sp>
      <p:grpSp>
        <p:nvGrpSpPr>
          <p:cNvPr id="160" name="line" descr="Line graphic"/>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9AFE8FB1-0A7A-443E-AAF7-31D4FA1AA312}" type="datetimeFigureOut">
              <a:rPr lang="en-US"/>
              <a:t>10/26/2021</a:t>
            </a:fld>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156" name="line" descr="Line graphic"/>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9AFE8FB1-0A7A-443E-AAF7-31D4FA1AA312}" type="datetimeFigureOut">
              <a:rPr lang="en-US"/>
              <a:t>10/26/2021</a:t>
            </a:fld>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9AFE8FB1-0A7A-443E-AAF7-31D4FA1AA312}" type="datetimeFigureOut">
              <a:rPr lang="en-US"/>
              <a:t>10/26/2021</a:t>
            </a:fld>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615" name="frame" descr="Box graphic"/>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10/26/2021</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grpSp>
        <p:nvGrpSpPr>
          <p:cNvPr id="614" name="frame" descr="Box graphic"/>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10/26/2021</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9AFE8FB1-0A7A-443E-AAF7-31D4FA1AA312}" type="datetimeFigureOut">
              <a:rPr lang="en-US" smtClean="0"/>
              <a:pPr/>
              <a:t>10/26/2021</a:t>
            </a:fld>
            <a:endParaRPr lang="en-US" dirty="0"/>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microsoft.com/office/2017/06/relationships/model3d" Target="../media/model3d1.glb"/><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notesSlide" Target="../notesSlides/notesSlide9.xml"/><Relationship Id="rId9" Type="http://schemas.openxmlformats.org/officeDocument/2006/relationships/image" Target="../media/image18.png"/><Relationship Id="rId1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slideLayout" Target="../slideLayouts/slideLayout4.xml"/><Relationship Id="rId7" Type="http://schemas.openxmlformats.org/officeDocument/2006/relationships/image" Target="../media/image2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notesSlide" Target="../notesSlides/notesSlide10.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chealthc.org/" TargetMode="External"/><Relationship Id="rId5" Type="http://schemas.openxmlformats.org/officeDocument/2006/relationships/hyperlink" Target="mailto:contact@communityhealthcoaltion.com"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hyperlink" Target="https://www.medicalnewstoday.com/articles/240820" TargetMode="External"/><Relationship Id="rId3" Type="http://schemas.openxmlformats.org/officeDocument/2006/relationships/hyperlink" Target="https://www.hopkinsmedicine.org/health/conditions-and-diseases/substance-abuse-chemical-dependency" TargetMode="External"/><Relationship Id="rId7" Type="http://schemas.openxmlformats.org/officeDocument/2006/relationships/hyperlink" Target="https://www.therecoveryvillage.com/depressant-addiction/" TargetMode="External"/><Relationship Id="rId2" Type="http://schemas.openxmlformats.org/officeDocument/2006/relationships/hyperlink" Target="https://www.mayoclinic.org/diseases-conditions/drug-addiction/symptoms-causes/syc-20365112" TargetMode="External"/><Relationship Id="rId1" Type="http://schemas.openxmlformats.org/officeDocument/2006/relationships/slideLayout" Target="../slideLayouts/slideLayout2.xml"/><Relationship Id="rId6" Type="http://schemas.openxmlformats.org/officeDocument/2006/relationships/hyperlink" Target="https://www.addictioncenter.com/addiction/addiction-vs-dependence/" TargetMode="External"/><Relationship Id="rId5" Type="http://schemas.openxmlformats.org/officeDocument/2006/relationships/hyperlink" Target="https://www.cdc.gov/tobacco/data_statistics/fact_sheets/youth_data/tobacco_use/index.htm" TargetMode="External"/><Relationship Id="rId10" Type="http://schemas.openxmlformats.org/officeDocument/2006/relationships/hyperlink" Target="https://www.mayoclinic.org/diseases-conditions/nicotine-dependence/symptoms-causes/syc-20351584" TargetMode="External"/><Relationship Id="rId4" Type="http://schemas.openxmlformats.org/officeDocument/2006/relationships/hyperlink" Target="https://medlineplus.gov/ency/article/001522.htm" TargetMode="External"/><Relationship Id="rId9" Type="http://schemas.openxmlformats.org/officeDocument/2006/relationships/hyperlink" Target="https://www.healthypeople.gov/2020/topics-objectives/topic/substance-abus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Smoking outline">
            <a:extLst>
              <a:ext uri="{FF2B5EF4-FFF2-40B4-BE49-F238E27FC236}">
                <a16:creationId xmlns:a16="http://schemas.microsoft.com/office/drawing/2014/main" id="{8652371C-BD1A-4AD1-BAD3-E76AE1B5AC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882780">
            <a:off x="4849169" y="553290"/>
            <a:ext cx="2184649" cy="2184649"/>
          </a:xfrm>
          <a:prstGeom prst="rect">
            <a:avLst/>
          </a:prstGeom>
        </p:spPr>
      </p:pic>
      <p:sp>
        <p:nvSpPr>
          <p:cNvPr id="2" name="Title 1"/>
          <p:cNvSpPr>
            <a:spLocks noGrp="1"/>
          </p:cNvSpPr>
          <p:nvPr>
            <p:ph type="ctrTitle"/>
          </p:nvPr>
        </p:nvSpPr>
        <p:spPr>
          <a:xfrm>
            <a:off x="1522413" y="3752220"/>
            <a:ext cx="9144000" cy="819779"/>
          </a:xfrm>
        </p:spPr>
        <p:txBody>
          <a:bodyPr/>
          <a:lstStyle/>
          <a:p>
            <a:pPr algn="ctr"/>
            <a:r>
              <a:rPr lang="en-US" dirty="0"/>
              <a:t>Youth Against Smoking </a:t>
            </a:r>
          </a:p>
        </p:txBody>
      </p:sp>
      <p:sp>
        <p:nvSpPr>
          <p:cNvPr id="3" name="Subtitle 2"/>
          <p:cNvSpPr>
            <a:spLocks noGrp="1"/>
          </p:cNvSpPr>
          <p:nvPr>
            <p:ph type="subTitle" idx="1"/>
          </p:nvPr>
        </p:nvSpPr>
        <p:spPr>
          <a:xfrm>
            <a:off x="1522413" y="4876800"/>
            <a:ext cx="9143999" cy="533400"/>
          </a:xfrm>
        </p:spPr>
        <p:txBody>
          <a:bodyPr>
            <a:normAutofit/>
          </a:bodyPr>
          <a:lstStyle/>
          <a:p>
            <a:pPr algn="ctr"/>
            <a:r>
              <a:rPr lang="en-US" sz="2000" dirty="0"/>
              <a:t>An Educational Guide To Prevent And Reduce Substance Use and/or Abuse.</a:t>
            </a:r>
          </a:p>
        </p:txBody>
      </p:sp>
      <p:pic>
        <p:nvPicPr>
          <p:cNvPr id="6" name="Picture 5">
            <a:extLst>
              <a:ext uri="{FF2B5EF4-FFF2-40B4-BE49-F238E27FC236}">
                <a16:creationId xmlns:a16="http://schemas.microsoft.com/office/drawing/2014/main" id="{F84D8034-0C26-4BE2-8B43-7A7F63EC99C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25601" y="5330489"/>
            <a:ext cx="1577811" cy="1368809"/>
          </a:xfrm>
          <a:prstGeom prst="rect">
            <a:avLst/>
          </a:prstGeom>
        </p:spPr>
      </p:pic>
      <mc:AlternateContent xmlns:mc="http://schemas.openxmlformats.org/markup-compatibility/2006">
        <mc:Choice xmlns:am3d="http://schemas.microsoft.com/office/drawing/2017/model3d" Requires="am3d">
          <p:graphicFrame>
            <p:nvGraphicFramePr>
              <p:cNvPr id="9" name="3D Model 8" descr="'No' sign">
                <a:extLst>
                  <a:ext uri="{FF2B5EF4-FFF2-40B4-BE49-F238E27FC236}">
                    <a16:creationId xmlns:a16="http://schemas.microsoft.com/office/drawing/2014/main" id="{44B52589-CF4A-45B9-B4E5-727774B2FA14}"/>
                  </a:ext>
                </a:extLst>
              </p:cNvPr>
              <p:cNvGraphicFramePr>
                <a:graphicFrameLocks noChangeAspect="1"/>
              </p:cNvGraphicFramePr>
              <p:nvPr>
                <p:extLst>
                  <p:ext uri="{D42A27DB-BD31-4B8C-83A1-F6EECF244321}">
                    <p14:modId xmlns:p14="http://schemas.microsoft.com/office/powerpoint/2010/main" val="824952125"/>
                  </p:ext>
                </p:extLst>
              </p:nvPr>
            </p:nvGraphicFramePr>
            <p:xfrm>
              <a:off x="4494212" y="199135"/>
              <a:ext cx="3360714" cy="3553086"/>
            </p:xfrm>
            <a:graphic>
              <a:graphicData uri="http://schemas.microsoft.com/office/drawing/2017/model3d">
                <am3d:model3d r:embed="rId7">
                  <am3d:spPr>
                    <a:xfrm>
                      <a:off x="0" y="0"/>
                      <a:ext cx="3360714" cy="3553086"/>
                    </a:xfrm>
                    <a:prstGeom prst="rect">
                      <a:avLst/>
                    </a:prstGeom>
                  </am3d:spPr>
                  <am3d:camera>
                    <am3d:pos x="0" y="0" z="66592688"/>
                    <am3d:up dx="0" dy="36000000" dz="0"/>
                    <am3d:lookAt x="0" y="0" z="0"/>
                    <am3d:perspective fov="2700000"/>
                  </am3d:camera>
                  <am3d:trans>
                    <am3d:meterPerModelUnit n="3008471" d="1000000"/>
                    <am3d:preTrans dx="6" dy="-18000000" dz="606"/>
                    <am3d:scale>
                      <am3d:sx n="1000000" d="1000000"/>
                      <am3d:sy n="1000000" d="1000000"/>
                      <am3d:sz n="1000000" d="1000000"/>
                    </am3d:scale>
                    <am3d:rot ax="140607" ay="2211121" az="84359"/>
                    <am3d:postTrans dx="0" dy="0" dz="0"/>
                  </am3d:trans>
                  <am3d:raster rName="Office3DRenderer" rVer="16.0.8326">
                    <am3d:blip r:embed="rId8"/>
                  </am3d:raster>
                  <am3d:objViewport viewportSz="514885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No' sign">
                <a:extLst>
                  <a:ext uri="{FF2B5EF4-FFF2-40B4-BE49-F238E27FC236}">
                    <a16:creationId xmlns:a16="http://schemas.microsoft.com/office/drawing/2014/main" id="{44B52589-CF4A-45B9-B4E5-727774B2FA14}"/>
                  </a:ext>
                </a:extLst>
              </p:cNvPr>
              <p:cNvPicPr>
                <a:picLocks noGrp="1" noRot="1" noChangeAspect="1" noMove="1" noResize="1" noEditPoints="1" noAdjustHandles="1" noChangeArrowheads="1" noChangeShapeType="1" noCrop="1"/>
              </p:cNvPicPr>
              <p:nvPr/>
            </p:nvPicPr>
            <p:blipFill>
              <a:blip r:embed="rId8"/>
              <a:stretch>
                <a:fillRect/>
              </a:stretch>
            </p:blipFill>
            <p:spPr>
              <a:xfrm>
                <a:off x="4494212" y="199135"/>
                <a:ext cx="3360714" cy="3553086"/>
              </a:xfrm>
              <a:prstGeom prst="rect">
                <a:avLst/>
              </a:prstGeom>
            </p:spPr>
          </p:pic>
        </mc:Fallback>
      </mc:AlternateContent>
      <p:pic>
        <p:nvPicPr>
          <p:cNvPr id="10" name="Picture 9" descr="Shape, arrow&#10;&#10;Description automatically generated">
            <a:extLst>
              <a:ext uri="{FF2B5EF4-FFF2-40B4-BE49-F238E27FC236}">
                <a16:creationId xmlns:a16="http://schemas.microsoft.com/office/drawing/2014/main" id="{A6DC6E53-3144-44BF-AE13-4A1889E930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7812" y="5334000"/>
            <a:ext cx="1527342" cy="1396751"/>
          </a:xfrm>
          <a:prstGeom prst="rect">
            <a:avLst/>
          </a:prstGeom>
        </p:spPr>
      </p:pic>
      <p:pic>
        <p:nvPicPr>
          <p:cNvPr id="4" name="Recorded Sound">
            <a:hlinkClick r:id="" action="ppaction://media"/>
            <a:extLst>
              <a:ext uri="{FF2B5EF4-FFF2-40B4-BE49-F238E27FC236}">
                <a16:creationId xmlns:a16="http://schemas.microsoft.com/office/drawing/2014/main" id="{373DF460-AB25-4A9F-B277-40DD960D382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907" y="158702"/>
            <a:ext cx="609600" cy="609600"/>
          </a:xfrm>
          <a:prstGeom prst="rect">
            <a:avLst/>
          </a:prstGeom>
        </p:spPr>
      </p:pic>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advTm="7602">
        <p:fade/>
      </p:transition>
    </mc:Choice>
    <mc:Fallback xmlns="">
      <p:transition spd="med" advTm="76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Sun outline">
            <a:extLst>
              <a:ext uri="{FF2B5EF4-FFF2-40B4-BE49-F238E27FC236}">
                <a16:creationId xmlns:a16="http://schemas.microsoft.com/office/drawing/2014/main" id="{6A89534D-A30B-4504-AEFC-C8A912043A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65618" y="69573"/>
            <a:ext cx="914400" cy="914400"/>
          </a:xfrm>
          <a:prstGeom prst="rect">
            <a:avLst/>
          </a:prstGeom>
        </p:spPr>
      </p:pic>
      <p:sp>
        <p:nvSpPr>
          <p:cNvPr id="2" name="Title 1">
            <a:extLst>
              <a:ext uri="{FF2B5EF4-FFF2-40B4-BE49-F238E27FC236}">
                <a16:creationId xmlns:a16="http://schemas.microsoft.com/office/drawing/2014/main" id="{E513EEA8-E18F-463C-B1CF-5FBE791C806D}"/>
              </a:ext>
            </a:extLst>
          </p:cNvPr>
          <p:cNvSpPr>
            <a:spLocks noGrp="1"/>
          </p:cNvSpPr>
          <p:nvPr>
            <p:ph type="title"/>
          </p:nvPr>
        </p:nvSpPr>
        <p:spPr/>
        <p:txBody>
          <a:bodyPr/>
          <a:lstStyle/>
          <a:p>
            <a:r>
              <a:rPr lang="en-US" dirty="0"/>
              <a:t>Risk Factors </a:t>
            </a:r>
          </a:p>
        </p:txBody>
      </p:sp>
      <p:sp>
        <p:nvSpPr>
          <p:cNvPr id="3" name="Content Placeholder 2">
            <a:extLst>
              <a:ext uri="{FF2B5EF4-FFF2-40B4-BE49-F238E27FC236}">
                <a16:creationId xmlns:a16="http://schemas.microsoft.com/office/drawing/2014/main" id="{3A477470-0386-4B8D-B676-8CB58A7AEFB8}"/>
              </a:ext>
            </a:extLst>
          </p:cNvPr>
          <p:cNvSpPr>
            <a:spLocks noGrp="1"/>
          </p:cNvSpPr>
          <p:nvPr>
            <p:ph idx="1"/>
          </p:nvPr>
        </p:nvSpPr>
        <p:spPr>
          <a:xfrm>
            <a:off x="1879745" y="1723808"/>
            <a:ext cx="8689504" cy="4709068"/>
          </a:xfrm>
        </p:spPr>
        <p:txBody>
          <a:bodyPr vert="horz" lIns="91440" tIns="45720" rIns="91440" bIns="45720" rtlCol="0" anchor="t">
            <a:noAutofit/>
          </a:bodyPr>
          <a:lstStyle/>
          <a:p>
            <a:pPr marL="0" indent="0">
              <a:spcBef>
                <a:spcPts val="1200"/>
              </a:spcBef>
              <a:buNone/>
            </a:pPr>
            <a:r>
              <a:rPr lang="en-US" sz="2000" dirty="0"/>
              <a:t>Everyone is different but, the following factors may increase and/or contribute to the development of an individuals’ drug addiction: </a:t>
            </a:r>
          </a:p>
          <a:p>
            <a:pPr>
              <a:spcBef>
                <a:spcPts val="1200"/>
              </a:spcBef>
            </a:pPr>
            <a:r>
              <a:rPr lang="en-US" sz="2000" dirty="0"/>
              <a:t>Environmental Factors</a:t>
            </a:r>
          </a:p>
          <a:p>
            <a:pPr>
              <a:spcBef>
                <a:spcPts val="1200"/>
              </a:spcBef>
            </a:pPr>
            <a:r>
              <a:rPr lang="en-US" sz="2000" dirty="0"/>
              <a:t>Cultural/Societal Factors </a:t>
            </a:r>
          </a:p>
          <a:p>
            <a:pPr>
              <a:spcBef>
                <a:spcPts val="1200"/>
              </a:spcBef>
            </a:pPr>
            <a:r>
              <a:rPr lang="en-US" sz="2000" dirty="0"/>
              <a:t>Genetics </a:t>
            </a:r>
          </a:p>
          <a:p>
            <a:pPr>
              <a:spcBef>
                <a:spcPts val="1200"/>
              </a:spcBef>
            </a:pPr>
            <a:r>
              <a:rPr lang="en-US" sz="2000" dirty="0"/>
              <a:t>Family History of Addiction</a:t>
            </a:r>
          </a:p>
          <a:p>
            <a:pPr>
              <a:spcBef>
                <a:spcPts val="1200"/>
              </a:spcBef>
            </a:pPr>
            <a:r>
              <a:rPr lang="en-US" sz="2000" dirty="0"/>
              <a:t>Mental Health Disorder</a:t>
            </a:r>
          </a:p>
          <a:p>
            <a:pPr>
              <a:spcBef>
                <a:spcPts val="1200"/>
              </a:spcBef>
            </a:pPr>
            <a:r>
              <a:rPr lang="en-US" sz="2000" dirty="0"/>
              <a:t>Social/Peer Pressure</a:t>
            </a:r>
          </a:p>
          <a:p>
            <a:pPr>
              <a:spcBef>
                <a:spcPts val="1200"/>
              </a:spcBef>
            </a:pPr>
            <a:r>
              <a:rPr lang="en-US" sz="2000" dirty="0"/>
              <a:t>Lack of Family Involvement </a:t>
            </a:r>
          </a:p>
          <a:p>
            <a:pPr>
              <a:spcBef>
                <a:spcPts val="1200"/>
              </a:spcBef>
            </a:pPr>
            <a:r>
              <a:rPr lang="en-US" sz="2000" dirty="0"/>
              <a:t>Early Use</a:t>
            </a:r>
          </a:p>
          <a:p>
            <a:pPr>
              <a:spcBef>
                <a:spcPts val="1200"/>
              </a:spcBef>
            </a:pPr>
            <a:r>
              <a:rPr lang="en-US" sz="2000" dirty="0"/>
              <a:t>Taking a Highly Addictive Drug </a:t>
            </a:r>
          </a:p>
        </p:txBody>
      </p:sp>
      <p:pic>
        <p:nvPicPr>
          <p:cNvPr id="5" name="Graphic 4" descr="DNA outline">
            <a:extLst>
              <a:ext uri="{FF2B5EF4-FFF2-40B4-BE49-F238E27FC236}">
                <a16:creationId xmlns:a16="http://schemas.microsoft.com/office/drawing/2014/main" id="{8CE9AF93-4CF6-4B3C-A372-AB2C15CE94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402252">
            <a:off x="402133" y="5473149"/>
            <a:ext cx="1295400" cy="1295400"/>
          </a:xfrm>
          <a:prstGeom prst="rect">
            <a:avLst/>
          </a:prstGeom>
        </p:spPr>
      </p:pic>
      <p:pic>
        <p:nvPicPr>
          <p:cNvPr id="7" name="Graphic 6" descr="Family with two children outline">
            <a:extLst>
              <a:ext uri="{FF2B5EF4-FFF2-40B4-BE49-F238E27FC236}">
                <a16:creationId xmlns:a16="http://schemas.microsoft.com/office/drawing/2014/main" id="{39CE338B-C84C-4C39-9510-0C8FFC6027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36594" y="5522844"/>
            <a:ext cx="1477962" cy="1477962"/>
          </a:xfrm>
          <a:prstGeom prst="rect">
            <a:avLst/>
          </a:prstGeom>
        </p:spPr>
      </p:pic>
      <p:pic>
        <p:nvPicPr>
          <p:cNvPr id="9" name="Graphic 8" descr="Deciduous tree outline">
            <a:extLst>
              <a:ext uri="{FF2B5EF4-FFF2-40B4-BE49-F238E27FC236}">
                <a16:creationId xmlns:a16="http://schemas.microsoft.com/office/drawing/2014/main" id="{6BF4C5B1-A1CB-4135-965B-15505D4732E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71212" y="328869"/>
            <a:ext cx="1217613" cy="1217613"/>
          </a:xfrm>
          <a:prstGeom prst="rect">
            <a:avLst/>
          </a:prstGeom>
        </p:spPr>
      </p:pic>
      <p:pic>
        <p:nvPicPr>
          <p:cNvPr id="13" name="Graphic 12" descr="Medicine outline">
            <a:extLst>
              <a:ext uri="{FF2B5EF4-FFF2-40B4-BE49-F238E27FC236}">
                <a16:creationId xmlns:a16="http://schemas.microsoft.com/office/drawing/2014/main" id="{D0FB8406-144A-4CBE-BCD0-A4C66525898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085949">
            <a:off x="177176" y="47327"/>
            <a:ext cx="1070897" cy="1070897"/>
          </a:xfrm>
          <a:prstGeom prst="rect">
            <a:avLst/>
          </a:prstGeom>
        </p:spPr>
      </p:pic>
      <p:pic>
        <p:nvPicPr>
          <p:cNvPr id="4" name="Recorded Sound">
            <a:hlinkClick r:id="" action="ppaction://media"/>
            <a:extLst>
              <a:ext uri="{FF2B5EF4-FFF2-40B4-BE49-F238E27FC236}">
                <a16:creationId xmlns:a16="http://schemas.microsoft.com/office/drawing/2014/main" id="{CEACE834-839A-48D4-A3E2-EA5D5E53C6E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964" y="6204279"/>
            <a:ext cx="609600" cy="609600"/>
          </a:xfrm>
          <a:prstGeom prst="rect">
            <a:avLst/>
          </a:prstGeom>
        </p:spPr>
      </p:pic>
    </p:spTree>
    <p:extLst>
      <p:ext uri="{BB962C8B-B14F-4D97-AF65-F5344CB8AC3E}">
        <p14:creationId xmlns:p14="http://schemas.microsoft.com/office/powerpoint/2010/main" val="1750152090"/>
      </p:ext>
    </p:extLst>
  </p:cSld>
  <p:clrMapOvr>
    <a:masterClrMapping/>
  </p:clrMapOvr>
  <mc:AlternateContent xmlns:mc="http://schemas.openxmlformats.org/markup-compatibility/2006" xmlns:p14="http://schemas.microsoft.com/office/powerpoint/2010/main">
    <mc:Choice Requires="p14">
      <p:transition spd="med" p14:dur="700" advTm="39692">
        <p:fade/>
      </p:transition>
    </mc:Choice>
    <mc:Fallback xmlns="">
      <p:transition spd="med" advTm="396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rmAutofit/>
          </a:bodyPr>
          <a:lstStyle/>
          <a:p>
            <a:r>
              <a:rPr lang="en-US" dirty="0"/>
              <a:t>Signs &amp; Symptoms </a:t>
            </a:r>
          </a:p>
        </p:txBody>
      </p:sp>
      <p:sp>
        <p:nvSpPr>
          <p:cNvPr id="15" name="Content Placeholder 2">
            <a:extLst>
              <a:ext uri="{FF2B5EF4-FFF2-40B4-BE49-F238E27FC236}">
                <a16:creationId xmlns:a16="http://schemas.microsoft.com/office/drawing/2014/main" id="{5D026D04-F969-445D-8B30-4ABE5FF70B57}"/>
              </a:ext>
            </a:extLst>
          </p:cNvPr>
          <p:cNvSpPr>
            <a:spLocks noGrp="1"/>
          </p:cNvSpPr>
          <p:nvPr>
            <p:ph sz="half" idx="1"/>
          </p:nvPr>
        </p:nvSpPr>
        <p:spPr>
          <a:xfrm>
            <a:off x="1522413" y="1905000"/>
            <a:ext cx="4419599" cy="4343400"/>
          </a:xfrm>
        </p:spPr>
        <p:txBody>
          <a:bodyPr vert="horz" lIns="91440" tIns="45720" rIns="91440" bIns="45720" rtlCol="0" anchor="t">
            <a:normAutofit fontScale="92500" lnSpcReduction="10000"/>
          </a:bodyPr>
          <a:lstStyle/>
          <a:p>
            <a:pPr marL="0" indent="0">
              <a:buNone/>
            </a:pPr>
            <a:r>
              <a:rPr lang="en-US" sz="2200" b="1" dirty="0"/>
              <a:t>Signs and Symptoms of recent use can include:</a:t>
            </a:r>
          </a:p>
          <a:p>
            <a:r>
              <a:rPr lang="en-US" sz="2200" i="1" dirty="0"/>
              <a:t>Depressants:</a:t>
            </a:r>
            <a:r>
              <a:rPr lang="en-US" sz="2200" dirty="0"/>
              <a:t> Mood swings, body pains and/or tremors.</a:t>
            </a:r>
          </a:p>
          <a:p>
            <a:r>
              <a:rPr lang="en-US" sz="2200" i="1" dirty="0"/>
              <a:t>Nicotine:</a:t>
            </a:r>
            <a:r>
              <a:rPr lang="en-US" sz="2200" dirty="0"/>
              <a:t> Trouble sleeping and increase appetite and/or weight gain. </a:t>
            </a:r>
          </a:p>
          <a:p>
            <a:r>
              <a:rPr lang="en-US" sz="2200" i="1" dirty="0"/>
              <a:t>Marijuana: </a:t>
            </a:r>
            <a:r>
              <a:rPr lang="en-US" sz="2200" dirty="0"/>
              <a:t>A sense of euphoria or feeling “high” and/or red eyes.</a:t>
            </a:r>
          </a:p>
          <a:p>
            <a:r>
              <a:rPr lang="en-US" sz="2200" i="1" dirty="0"/>
              <a:t>Opiates: </a:t>
            </a:r>
            <a:r>
              <a:rPr lang="en-US" sz="2200" dirty="0"/>
              <a:t>Slurred speech and/or problems with coordination</a:t>
            </a:r>
            <a:r>
              <a:rPr lang="en-US" sz="2200" i="1" dirty="0"/>
              <a:t>.</a:t>
            </a:r>
          </a:p>
          <a:p>
            <a:r>
              <a:rPr lang="en-US" sz="2200" i="1" dirty="0"/>
              <a:t>Prescription medicines: </a:t>
            </a:r>
            <a:r>
              <a:rPr lang="en-US" sz="2200" dirty="0"/>
              <a:t>drowsiness and/or happiness.   </a:t>
            </a:r>
          </a:p>
          <a:p>
            <a:endParaRPr lang="en-US" i="1" dirty="0"/>
          </a:p>
        </p:txBody>
      </p:sp>
      <p:sp>
        <p:nvSpPr>
          <p:cNvPr id="16" name="Content Placeholder 3">
            <a:extLst>
              <a:ext uri="{FF2B5EF4-FFF2-40B4-BE49-F238E27FC236}">
                <a16:creationId xmlns:a16="http://schemas.microsoft.com/office/drawing/2014/main" id="{EFA80C62-976A-4803-AC9B-8FC43000674F}"/>
              </a:ext>
            </a:extLst>
          </p:cNvPr>
          <p:cNvSpPr>
            <a:spLocks noGrp="1"/>
          </p:cNvSpPr>
          <p:nvPr>
            <p:ph sz="half" idx="2"/>
          </p:nvPr>
        </p:nvSpPr>
        <p:spPr>
          <a:xfrm>
            <a:off x="6246815" y="1905000"/>
            <a:ext cx="4306081" cy="4224604"/>
          </a:xfrm>
        </p:spPr>
        <p:txBody>
          <a:bodyPr>
            <a:normAutofit fontScale="92500" lnSpcReduction="10000"/>
          </a:bodyPr>
          <a:lstStyle/>
          <a:p>
            <a:r>
              <a:rPr lang="en-US" sz="2200" i="1" dirty="0"/>
              <a:t>Stimulants: </a:t>
            </a:r>
            <a:r>
              <a:rPr lang="en-US" sz="2200" dirty="0"/>
              <a:t>Behavior changes or aggression and/or rapid or rambling speech.</a:t>
            </a:r>
          </a:p>
          <a:p>
            <a:r>
              <a:rPr lang="en-US" sz="2200" i="1" dirty="0"/>
              <a:t>Hallucinogens: </a:t>
            </a:r>
            <a:r>
              <a:rPr lang="en-US" sz="2200" dirty="0"/>
              <a:t>Flashbacks, a re-experience of the hallucinations-even years later and/or Impulsive behavior.</a:t>
            </a:r>
          </a:p>
          <a:p>
            <a:r>
              <a:rPr lang="en-US" sz="2200" i="1" dirty="0"/>
              <a:t>Inhalants:</a:t>
            </a:r>
            <a:r>
              <a:rPr lang="en-US" sz="2200" dirty="0"/>
              <a:t> Dizziness and/or nausea or vomiting.</a:t>
            </a:r>
          </a:p>
          <a:p>
            <a:r>
              <a:rPr lang="en-US" sz="2200" i="1" dirty="0"/>
              <a:t>Synthetics</a:t>
            </a:r>
            <a:r>
              <a:rPr lang="en-US" sz="2200" dirty="0"/>
              <a:t>: A sense of euphoria or feeling “high” and/or elevated mood. </a:t>
            </a:r>
          </a:p>
          <a:p>
            <a:endParaRPr lang="en-US" dirty="0"/>
          </a:p>
        </p:txBody>
      </p:sp>
      <p:pic>
        <p:nvPicPr>
          <p:cNvPr id="3" name="Recorded Sound">
            <a:hlinkClick r:id="" action="ppaction://media"/>
            <a:extLst>
              <a:ext uri="{FF2B5EF4-FFF2-40B4-BE49-F238E27FC236}">
                <a16:creationId xmlns:a16="http://schemas.microsoft.com/office/drawing/2014/main" id="{C468EC1B-5C13-4320-B0C9-F78E5C4A85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7012" y="6129604"/>
            <a:ext cx="609600" cy="609600"/>
          </a:xfrm>
          <a:prstGeom prst="rect">
            <a:avLst/>
          </a:prstGeom>
        </p:spPr>
      </p:pic>
    </p:spTree>
    <p:extLst>
      <p:ext uri="{BB962C8B-B14F-4D97-AF65-F5344CB8AC3E}">
        <p14:creationId xmlns:p14="http://schemas.microsoft.com/office/powerpoint/2010/main" val="2215894925"/>
      </p:ext>
    </p:extLst>
  </p:cSld>
  <p:clrMapOvr>
    <a:masterClrMapping/>
  </p:clrMapOvr>
  <mc:AlternateContent xmlns:mc="http://schemas.openxmlformats.org/markup-compatibility/2006" xmlns:p14="http://schemas.microsoft.com/office/powerpoint/2010/main">
    <mc:Choice Requires="p14">
      <p:transition spd="med" p14:dur="700" advTm="66000">
        <p:fade/>
      </p:transition>
    </mc:Choice>
    <mc:Fallback xmlns="">
      <p:transition spd="med" advTm="6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BE12E-7769-4885-99A6-B087D46BB833}"/>
              </a:ext>
            </a:extLst>
          </p:cNvPr>
          <p:cNvSpPr>
            <a:spLocks noGrp="1"/>
          </p:cNvSpPr>
          <p:nvPr>
            <p:ph type="title"/>
          </p:nvPr>
        </p:nvSpPr>
        <p:spPr>
          <a:xfrm>
            <a:off x="1522414" y="274638"/>
            <a:ext cx="9143998" cy="1020762"/>
          </a:xfrm>
        </p:spPr>
        <p:txBody>
          <a:bodyPr anchor="b">
            <a:normAutofit/>
          </a:bodyPr>
          <a:lstStyle/>
          <a:p>
            <a:r>
              <a:rPr lang="en-US" dirty="0"/>
              <a:t>Treatment(s) or Prevention </a:t>
            </a:r>
          </a:p>
        </p:txBody>
      </p:sp>
      <p:pic>
        <p:nvPicPr>
          <p:cNvPr id="4" name="Graphic 3" descr="Needle outline">
            <a:extLst>
              <a:ext uri="{FF2B5EF4-FFF2-40B4-BE49-F238E27FC236}">
                <a16:creationId xmlns:a16="http://schemas.microsoft.com/office/drawing/2014/main" id="{D9145BA8-2E06-40AC-81FC-C2D88647A0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1598612" y="1904999"/>
            <a:ext cx="4267200" cy="4267200"/>
          </a:xfrm>
          <a:prstGeom prst="rect">
            <a:avLst/>
          </a:prstGeom>
        </p:spPr>
      </p:pic>
      <p:sp>
        <p:nvSpPr>
          <p:cNvPr id="9" name="Text Placeholder 2">
            <a:extLst>
              <a:ext uri="{FF2B5EF4-FFF2-40B4-BE49-F238E27FC236}">
                <a16:creationId xmlns:a16="http://schemas.microsoft.com/office/drawing/2014/main" id="{FDE79ED2-6823-4A46-91F9-7B5F9B530D39}"/>
              </a:ext>
            </a:extLst>
          </p:cNvPr>
          <p:cNvSpPr>
            <a:spLocks noGrp="1"/>
          </p:cNvSpPr>
          <p:nvPr>
            <p:ph sz="half" idx="2"/>
          </p:nvPr>
        </p:nvSpPr>
        <p:spPr>
          <a:xfrm>
            <a:off x="6246815" y="1905000"/>
            <a:ext cx="4419598" cy="4267200"/>
          </a:xfrm>
        </p:spPr>
        <p:txBody>
          <a:bodyPr vert="horz" lIns="91440" tIns="45720" rIns="91440" bIns="45720" rtlCol="0" anchor="t">
            <a:normAutofit/>
          </a:bodyPr>
          <a:lstStyle/>
          <a:p>
            <a:r>
              <a:rPr lang="en-US" sz="2000" dirty="0"/>
              <a:t>Cognitive Behavior Therapy (CBT): Helps recovering addicts identify their "negative” automatic thoughts.</a:t>
            </a:r>
          </a:p>
          <a:p>
            <a:r>
              <a:rPr lang="en-US" sz="2000" dirty="0"/>
              <a:t>Contingency Management (CM): Individuals are rewarded for evidence of positive behavioral change.</a:t>
            </a:r>
          </a:p>
          <a:p>
            <a:r>
              <a:rPr lang="en-US" sz="2000" dirty="0"/>
              <a:t>Motivational Interviewing (CI): Counseling approach that aims to help individuals change problem behaviors. </a:t>
            </a:r>
          </a:p>
        </p:txBody>
      </p:sp>
      <p:pic>
        <p:nvPicPr>
          <p:cNvPr id="7" name="Graphic 6" descr="Medical outline">
            <a:extLst>
              <a:ext uri="{FF2B5EF4-FFF2-40B4-BE49-F238E27FC236}">
                <a16:creationId xmlns:a16="http://schemas.microsoft.com/office/drawing/2014/main" id="{85BA345E-6A93-4E36-8991-A96F240CB7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22046" y="152400"/>
            <a:ext cx="2055813" cy="1439069"/>
          </a:xfrm>
          <a:prstGeom prst="rect">
            <a:avLst/>
          </a:prstGeom>
        </p:spPr>
      </p:pic>
      <p:pic>
        <p:nvPicPr>
          <p:cNvPr id="3" name="Recorded Sound">
            <a:hlinkClick r:id="" action="ppaction://media"/>
            <a:extLst>
              <a:ext uri="{FF2B5EF4-FFF2-40B4-BE49-F238E27FC236}">
                <a16:creationId xmlns:a16="http://schemas.microsoft.com/office/drawing/2014/main" id="{D1C14C96-81FE-4877-BBA4-EC61F19F7A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7012" y="6172199"/>
            <a:ext cx="609600" cy="609600"/>
          </a:xfrm>
          <a:prstGeom prst="rect">
            <a:avLst/>
          </a:prstGeom>
        </p:spPr>
      </p:pic>
    </p:spTree>
    <p:extLst>
      <p:ext uri="{BB962C8B-B14F-4D97-AF65-F5344CB8AC3E}">
        <p14:creationId xmlns:p14="http://schemas.microsoft.com/office/powerpoint/2010/main" val="3854837287"/>
      </p:ext>
    </p:extLst>
  </p:cSld>
  <p:clrMapOvr>
    <a:masterClrMapping/>
  </p:clrMapOvr>
  <mc:AlternateContent xmlns:mc="http://schemas.openxmlformats.org/markup-compatibility/2006" xmlns:p14="http://schemas.microsoft.com/office/powerpoint/2010/main">
    <mc:Choice Requires="p14">
      <p:transition spd="med" p14:dur="700" advTm="29847">
        <p:fade/>
      </p:transition>
    </mc:Choice>
    <mc:Fallback xmlns="">
      <p:transition spd="med" advTm="298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608A5-1EE3-4D0D-8F6E-2EC04B4BB8C0}"/>
              </a:ext>
            </a:extLst>
          </p:cNvPr>
          <p:cNvSpPr>
            <a:spLocks noGrp="1"/>
          </p:cNvSpPr>
          <p:nvPr>
            <p:ph type="title"/>
          </p:nvPr>
        </p:nvSpPr>
        <p:spPr>
          <a:xfrm>
            <a:off x="1522414" y="274638"/>
            <a:ext cx="9143998" cy="1020762"/>
          </a:xfrm>
        </p:spPr>
        <p:txBody>
          <a:bodyPr anchor="b">
            <a:normAutofit/>
          </a:bodyPr>
          <a:lstStyle/>
          <a:p>
            <a:r>
              <a:rPr lang="en-US" dirty="0"/>
              <a:t>When To See A Doctor Or Emergency Help</a:t>
            </a:r>
          </a:p>
        </p:txBody>
      </p:sp>
      <p:sp>
        <p:nvSpPr>
          <p:cNvPr id="9" name="Content Placeholder 2">
            <a:extLst>
              <a:ext uri="{FF2B5EF4-FFF2-40B4-BE49-F238E27FC236}">
                <a16:creationId xmlns:a16="http://schemas.microsoft.com/office/drawing/2014/main" id="{8FE3C1A4-3C5F-4661-B624-08BAB82788ED}"/>
              </a:ext>
            </a:extLst>
          </p:cNvPr>
          <p:cNvSpPr>
            <a:spLocks noGrp="1"/>
          </p:cNvSpPr>
          <p:nvPr>
            <p:ph sz="half" idx="1"/>
          </p:nvPr>
        </p:nvSpPr>
        <p:spPr>
          <a:xfrm>
            <a:off x="1522413" y="1905000"/>
            <a:ext cx="4571999" cy="4678362"/>
          </a:xfrm>
        </p:spPr>
        <p:txBody>
          <a:bodyPr vert="horz" lIns="91440" tIns="45720" rIns="91440" bIns="45720" rtlCol="0" anchor="t">
            <a:normAutofit fontScale="25000" lnSpcReduction="20000"/>
          </a:bodyPr>
          <a:lstStyle/>
          <a:p>
            <a:pPr marL="0" indent="0">
              <a:buNone/>
            </a:pPr>
            <a:r>
              <a:rPr lang="en-US" sz="8000" dirty="0"/>
              <a:t>If your drug use is out of control or causing problems, get HELP.</a:t>
            </a:r>
          </a:p>
          <a:p>
            <a:pPr marL="0" indent="0">
              <a:buNone/>
            </a:pPr>
            <a:r>
              <a:rPr lang="en-US" sz="8000" dirty="0"/>
              <a:t>Make an appointment to your primary doctor or a mental health professional if: </a:t>
            </a:r>
          </a:p>
          <a:p>
            <a:pPr algn="l">
              <a:buFont typeface="Arial" panose="020B0604020202020204" pitchFamily="34" charset="0"/>
              <a:buChar char="•"/>
            </a:pPr>
            <a:r>
              <a:rPr lang="en-US" sz="8000" b="0" i="0" dirty="0">
                <a:effectLst/>
              </a:rPr>
              <a:t>You can't stop using a drug</a:t>
            </a:r>
          </a:p>
          <a:p>
            <a:pPr algn="l">
              <a:buFont typeface="Arial" panose="020B0604020202020204" pitchFamily="34" charset="0"/>
              <a:buChar char="•"/>
            </a:pPr>
            <a:r>
              <a:rPr lang="en-US" sz="8000" b="0" i="0" dirty="0">
                <a:effectLst/>
              </a:rPr>
              <a:t>You continue using the drug despite the harm it causes</a:t>
            </a:r>
          </a:p>
          <a:p>
            <a:pPr algn="l">
              <a:buFont typeface="Arial" panose="020B0604020202020204" pitchFamily="34" charset="0"/>
              <a:buChar char="•"/>
            </a:pPr>
            <a:r>
              <a:rPr lang="en-US" sz="8000" b="0" i="0" dirty="0">
                <a:effectLst/>
              </a:rPr>
              <a:t>Your drug use has led to unsafe behavior, such as sharing needles or unprotected sex</a:t>
            </a:r>
          </a:p>
          <a:p>
            <a:pPr algn="l">
              <a:buFont typeface="Arial" panose="020B0604020202020204" pitchFamily="34" charset="0"/>
              <a:buChar char="•"/>
            </a:pPr>
            <a:r>
              <a:rPr lang="en-US" sz="8000" b="0" i="0" dirty="0">
                <a:effectLst/>
              </a:rPr>
              <a:t>You think you may be having withdrawal symptoms after stopping drug use</a:t>
            </a:r>
          </a:p>
          <a:p>
            <a:pPr algn="l">
              <a:buFont typeface="Arial" panose="020B0604020202020204" pitchFamily="34" charset="0"/>
              <a:buChar char="•"/>
            </a:pPr>
            <a:r>
              <a:rPr lang="en-US" sz="8000" b="0" i="0" dirty="0">
                <a:effectLst/>
              </a:rPr>
              <a:t>Being </a:t>
            </a:r>
            <a:r>
              <a:rPr lang="en-US" sz="8000" dirty="0"/>
              <a:t>reckless</a:t>
            </a:r>
            <a:endParaRPr lang="en-US" sz="8000" b="0" i="0" dirty="0">
              <a:effectLst/>
            </a:endParaRPr>
          </a:p>
          <a:p>
            <a:endParaRPr lang="en-US" dirty="0"/>
          </a:p>
          <a:p>
            <a:pPr marL="0" indent="0">
              <a:buNone/>
            </a:pPr>
            <a:r>
              <a:rPr lang="en-US" dirty="0"/>
              <a:t> </a:t>
            </a:r>
          </a:p>
        </p:txBody>
      </p:sp>
      <p:pic>
        <p:nvPicPr>
          <p:cNvPr id="4" name="Graphic 3" descr="Hospital outline">
            <a:extLst>
              <a:ext uri="{FF2B5EF4-FFF2-40B4-BE49-F238E27FC236}">
                <a16:creationId xmlns:a16="http://schemas.microsoft.com/office/drawing/2014/main" id="{F6CB3C0C-53A6-4940-92F4-21F628C42C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23014" y="1905000"/>
            <a:ext cx="4267200" cy="4267200"/>
          </a:xfrm>
          <a:prstGeom prst="rect">
            <a:avLst/>
          </a:prstGeom>
        </p:spPr>
      </p:pic>
      <p:pic>
        <p:nvPicPr>
          <p:cNvPr id="3" name="Recorded Sound">
            <a:hlinkClick r:id="" action="ppaction://media"/>
            <a:extLst>
              <a:ext uri="{FF2B5EF4-FFF2-40B4-BE49-F238E27FC236}">
                <a16:creationId xmlns:a16="http://schemas.microsoft.com/office/drawing/2014/main" id="{F2EECC48-11E2-4A15-898A-113FD479E1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0812" y="6248400"/>
            <a:ext cx="609600" cy="609600"/>
          </a:xfrm>
          <a:prstGeom prst="rect">
            <a:avLst/>
          </a:prstGeom>
        </p:spPr>
      </p:pic>
    </p:spTree>
    <p:extLst>
      <p:ext uri="{BB962C8B-B14F-4D97-AF65-F5344CB8AC3E}">
        <p14:creationId xmlns:p14="http://schemas.microsoft.com/office/powerpoint/2010/main" val="1342295981"/>
      </p:ext>
    </p:extLst>
  </p:cSld>
  <p:clrMapOvr>
    <a:masterClrMapping/>
  </p:clrMapOvr>
  <mc:AlternateContent xmlns:mc="http://schemas.openxmlformats.org/markup-compatibility/2006" xmlns:p14="http://schemas.microsoft.com/office/powerpoint/2010/main">
    <mc:Choice Requires="p14">
      <p:transition spd="med" p14:dur="700" advTm="39042">
        <p:fade/>
      </p:transition>
    </mc:Choice>
    <mc:Fallback xmlns="">
      <p:transition spd="med" advTm="390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0DE46-2321-4C8A-AFCA-C33952432774}"/>
              </a:ext>
            </a:extLst>
          </p:cNvPr>
          <p:cNvSpPr>
            <a:spLocks noGrp="1"/>
          </p:cNvSpPr>
          <p:nvPr>
            <p:ph type="title"/>
          </p:nvPr>
        </p:nvSpPr>
        <p:spPr>
          <a:xfrm>
            <a:off x="1522414" y="274638"/>
            <a:ext cx="9143998" cy="1020762"/>
          </a:xfrm>
        </p:spPr>
        <p:txBody>
          <a:bodyPr anchor="b">
            <a:normAutofit/>
          </a:bodyPr>
          <a:lstStyle/>
          <a:p>
            <a:r>
              <a:rPr lang="en-US" dirty="0"/>
              <a:t>Where To Find Help </a:t>
            </a:r>
          </a:p>
        </p:txBody>
      </p:sp>
      <p:pic>
        <p:nvPicPr>
          <p:cNvPr id="4" name="Graphic 3" descr="Receiver outline">
            <a:extLst>
              <a:ext uri="{FF2B5EF4-FFF2-40B4-BE49-F238E27FC236}">
                <a16:creationId xmlns:a16="http://schemas.microsoft.com/office/drawing/2014/main" id="{A6FB2E00-D13A-48E2-9380-8548599E98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9412" y="1905000"/>
            <a:ext cx="3591339" cy="3591339"/>
          </a:xfrm>
          <a:prstGeom prst="rect">
            <a:avLst/>
          </a:prstGeom>
        </p:spPr>
      </p:pic>
      <p:sp>
        <p:nvSpPr>
          <p:cNvPr id="9" name="Content Placeholder 3">
            <a:extLst>
              <a:ext uri="{FF2B5EF4-FFF2-40B4-BE49-F238E27FC236}">
                <a16:creationId xmlns:a16="http://schemas.microsoft.com/office/drawing/2014/main" id="{230128EE-DE6D-4D1D-8EC2-10E665AD874F}"/>
              </a:ext>
            </a:extLst>
          </p:cNvPr>
          <p:cNvSpPr>
            <a:spLocks noGrp="1"/>
          </p:cNvSpPr>
          <p:nvPr>
            <p:ph sz="half" idx="2"/>
          </p:nvPr>
        </p:nvSpPr>
        <p:spPr>
          <a:xfrm>
            <a:off x="4224130" y="1905000"/>
            <a:ext cx="7585283" cy="4267200"/>
          </a:xfrm>
        </p:spPr>
        <p:txBody>
          <a:bodyPr vert="horz" lIns="91440" tIns="45720" rIns="91440" bIns="45720" rtlCol="0" anchor="t">
            <a:normAutofit/>
          </a:bodyPr>
          <a:lstStyle/>
          <a:p>
            <a:pPr marL="0" indent="0">
              <a:buNone/>
            </a:pPr>
            <a:r>
              <a:rPr lang="en-US" sz="2200" dirty="0"/>
              <a:t>If you or someone you know may be experiencing or struggling with addiction, please  contact help lines or hotlines.</a:t>
            </a:r>
          </a:p>
          <a:p>
            <a:r>
              <a:rPr lang="en-US" sz="2200" dirty="0"/>
              <a:t>Drugabuse.com – Hotline 1(866)-922-3042</a:t>
            </a:r>
          </a:p>
          <a:p>
            <a:r>
              <a:rPr lang="en-US" sz="2200" dirty="0"/>
              <a:t>Substance Abuse and Mental Health Services Administration (SAMHSA) – 1(800)-622-4357</a:t>
            </a:r>
          </a:p>
          <a:p>
            <a:r>
              <a:rPr lang="en-US" sz="2200" dirty="0"/>
              <a:t>Drugfree.org – 1(855)-378-4373</a:t>
            </a:r>
          </a:p>
          <a:p>
            <a:r>
              <a:rPr lang="en-US" sz="2200" dirty="0"/>
              <a:t>Smoking cessation – 1(800)-QUIT NOW 1(800)-784-8669 </a:t>
            </a:r>
          </a:p>
          <a:p>
            <a:endParaRPr lang="en-US" dirty="0"/>
          </a:p>
        </p:txBody>
      </p:sp>
      <p:pic>
        <p:nvPicPr>
          <p:cNvPr id="5" name="Recorded Sound">
            <a:hlinkClick r:id="" action="ppaction://media"/>
            <a:extLst>
              <a:ext uri="{FF2B5EF4-FFF2-40B4-BE49-F238E27FC236}">
                <a16:creationId xmlns:a16="http://schemas.microsoft.com/office/drawing/2014/main" id="{5E72710B-D937-4380-A50B-D5AB5E3931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9412" y="5867400"/>
            <a:ext cx="609600" cy="609600"/>
          </a:xfrm>
          <a:prstGeom prst="rect">
            <a:avLst/>
          </a:prstGeom>
        </p:spPr>
      </p:pic>
    </p:spTree>
    <p:extLst>
      <p:ext uri="{BB962C8B-B14F-4D97-AF65-F5344CB8AC3E}">
        <p14:creationId xmlns:p14="http://schemas.microsoft.com/office/powerpoint/2010/main" val="1432409232"/>
      </p:ext>
    </p:extLst>
  </p:cSld>
  <p:clrMapOvr>
    <a:masterClrMapping/>
  </p:clrMapOvr>
  <mc:AlternateContent xmlns:mc="http://schemas.openxmlformats.org/markup-compatibility/2006" xmlns:p14="http://schemas.microsoft.com/office/powerpoint/2010/main">
    <mc:Choice Requires="p14">
      <p:transition spd="med" p14:dur="700" advTm="61682">
        <p:fade/>
      </p:transition>
    </mc:Choice>
    <mc:Fallback xmlns="">
      <p:transition spd="med" advTm="616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9EC0AF-8D20-4DA1-9F08-2739C14EE4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11867" y="2330239"/>
            <a:ext cx="3317942" cy="2878438"/>
          </a:xfrm>
          <a:prstGeom prst="rect">
            <a:avLst/>
          </a:prstGeom>
          <a:noFill/>
        </p:spPr>
      </p:pic>
      <p:sp>
        <p:nvSpPr>
          <p:cNvPr id="9" name="Content Placeholder 2">
            <a:extLst>
              <a:ext uri="{FF2B5EF4-FFF2-40B4-BE49-F238E27FC236}">
                <a16:creationId xmlns:a16="http://schemas.microsoft.com/office/drawing/2014/main" id="{C6236137-ECD3-4CBB-A325-62CF524529DE}"/>
              </a:ext>
            </a:extLst>
          </p:cNvPr>
          <p:cNvSpPr>
            <a:spLocks noGrp="1"/>
          </p:cNvSpPr>
          <p:nvPr>
            <p:ph sz="half" idx="2"/>
          </p:nvPr>
        </p:nvSpPr>
        <p:spPr>
          <a:xfrm>
            <a:off x="5396948" y="2491404"/>
            <a:ext cx="5903844" cy="3154362"/>
          </a:xfrm>
        </p:spPr>
        <p:txBody>
          <a:bodyPr>
            <a:normAutofit/>
          </a:bodyPr>
          <a:lstStyle/>
          <a:p>
            <a:r>
              <a:rPr lang="en-US" sz="1700" dirty="0"/>
              <a:t>Community Health Coalition provides FREE health tips, blood pressure checks, glucose screenings, community health education workshops, and a library of brochures and pamphlets about chronic diseases. </a:t>
            </a:r>
          </a:p>
          <a:p>
            <a:r>
              <a:rPr lang="en-US" sz="1700" dirty="0"/>
              <a:t>You can donate to Community Health Coalition through SECU or PayPal. If you are a state employee or retiree, choose  (CODE 3770) to send your SECU gift to us!</a:t>
            </a:r>
          </a:p>
          <a:p>
            <a:r>
              <a:rPr lang="en-US" sz="1700" dirty="0"/>
              <a:t>Call 1 (919)-470-8680, email to </a:t>
            </a:r>
            <a:r>
              <a:rPr lang="en-US" sz="1700" dirty="0">
                <a:hlinkClick r:id="rId5"/>
              </a:rPr>
              <a:t>contact@communityhealthcoaltion.com</a:t>
            </a:r>
            <a:r>
              <a:rPr lang="en-US" sz="1700" dirty="0"/>
              <a:t> or visit our website at </a:t>
            </a:r>
            <a:r>
              <a:rPr lang="en-US" sz="1700" dirty="0">
                <a:hlinkClick r:id="rId6"/>
              </a:rPr>
              <a:t>communityhealthcoalition.com</a:t>
            </a:r>
            <a:r>
              <a:rPr lang="en-US" sz="1700" dirty="0"/>
              <a:t> for more information! </a:t>
            </a:r>
          </a:p>
        </p:txBody>
      </p:sp>
      <p:sp>
        <p:nvSpPr>
          <p:cNvPr id="2" name="Title 1">
            <a:extLst>
              <a:ext uri="{FF2B5EF4-FFF2-40B4-BE49-F238E27FC236}">
                <a16:creationId xmlns:a16="http://schemas.microsoft.com/office/drawing/2014/main" id="{DE79E7DA-1DCB-44CB-86DF-5FA58752680E}"/>
              </a:ext>
            </a:extLst>
          </p:cNvPr>
          <p:cNvSpPr>
            <a:spLocks noGrp="1"/>
          </p:cNvSpPr>
          <p:nvPr>
            <p:ph type="title"/>
          </p:nvPr>
        </p:nvSpPr>
        <p:spPr>
          <a:xfrm>
            <a:off x="1522414" y="274638"/>
            <a:ext cx="9143998" cy="1020762"/>
          </a:xfrm>
        </p:spPr>
        <p:txBody>
          <a:bodyPr anchor="b">
            <a:normAutofit/>
          </a:bodyPr>
          <a:lstStyle/>
          <a:p>
            <a:r>
              <a:rPr lang="en-US"/>
              <a:t>Community Health Coalition</a:t>
            </a:r>
          </a:p>
        </p:txBody>
      </p:sp>
      <p:pic>
        <p:nvPicPr>
          <p:cNvPr id="3" name="Recorded Sound">
            <a:hlinkClick r:id="" action="ppaction://media"/>
            <a:extLst>
              <a:ext uri="{FF2B5EF4-FFF2-40B4-BE49-F238E27FC236}">
                <a16:creationId xmlns:a16="http://schemas.microsoft.com/office/drawing/2014/main" id="{70E35FAE-BE29-4F05-B085-A2B59EDA17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7012" y="6172200"/>
            <a:ext cx="609600" cy="609600"/>
          </a:xfrm>
          <a:prstGeom prst="rect">
            <a:avLst/>
          </a:prstGeom>
        </p:spPr>
      </p:pic>
    </p:spTree>
    <p:extLst>
      <p:ext uri="{BB962C8B-B14F-4D97-AF65-F5344CB8AC3E}">
        <p14:creationId xmlns:p14="http://schemas.microsoft.com/office/powerpoint/2010/main" val="1442407452"/>
      </p:ext>
    </p:extLst>
  </p:cSld>
  <p:clrMapOvr>
    <a:masterClrMapping/>
  </p:clrMapOvr>
  <mc:AlternateContent xmlns:mc="http://schemas.openxmlformats.org/markup-compatibility/2006" xmlns:p14="http://schemas.microsoft.com/office/powerpoint/2010/main">
    <mc:Choice Requires="p14">
      <p:transition spd="med" p14:dur="700" advTm="56411">
        <p:fade/>
      </p:transition>
    </mc:Choice>
    <mc:Fallback xmlns="">
      <p:transition spd="med" advTm="564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C390E-B611-4DE3-9A02-7E5060CC0605}"/>
              </a:ext>
            </a:extLst>
          </p:cNvPr>
          <p:cNvSpPr>
            <a:spLocks noGrp="1"/>
          </p:cNvSpPr>
          <p:nvPr>
            <p:ph type="title"/>
          </p:nvPr>
        </p:nvSpPr>
        <p:spPr>
          <a:xfrm>
            <a:off x="1522414" y="274638"/>
            <a:ext cx="9143998" cy="1020762"/>
          </a:xfrm>
        </p:spPr>
        <p:txBody>
          <a:bodyPr anchor="b">
            <a:normAutofit/>
          </a:bodyPr>
          <a:lstStyle/>
          <a:p>
            <a:br>
              <a:rPr lang="en-US" dirty="0"/>
            </a:br>
            <a:r>
              <a:rPr lang="en-US" dirty="0"/>
              <a:t>References </a:t>
            </a:r>
          </a:p>
        </p:txBody>
      </p:sp>
      <p:sp>
        <p:nvSpPr>
          <p:cNvPr id="7" name="Content Placeholder 2">
            <a:extLst>
              <a:ext uri="{FF2B5EF4-FFF2-40B4-BE49-F238E27FC236}">
                <a16:creationId xmlns:a16="http://schemas.microsoft.com/office/drawing/2014/main" id="{94E324F3-9096-42DE-828D-55A573CA29D3}"/>
              </a:ext>
            </a:extLst>
          </p:cNvPr>
          <p:cNvSpPr>
            <a:spLocks noGrp="1"/>
          </p:cNvSpPr>
          <p:nvPr>
            <p:ph idx="1"/>
          </p:nvPr>
        </p:nvSpPr>
        <p:spPr>
          <a:xfrm>
            <a:off x="1198527" y="1765851"/>
            <a:ext cx="10221533" cy="4734340"/>
          </a:xfrm>
        </p:spPr>
        <p:txBody>
          <a:bodyPr>
            <a:noAutofit/>
          </a:bodyPr>
          <a:lstStyle/>
          <a:p>
            <a:r>
              <a:rPr lang="en-US" sz="1200" b="0" i="0" dirty="0">
                <a:effectLst/>
                <a:cs typeface="Times New Roman" panose="02020603050405020304" pitchFamily="18" charset="0"/>
              </a:rPr>
              <a:t>Substance-related and addictive disorders. In: Diagnostic and Statistical Manual of Mental Disorders DSM-5. 5th ed. Arlington, Va.: American Psychiatric Association; 2013. http://dsm.psychiatryonline.org. Accessed October 7, 2021</a:t>
            </a:r>
          </a:p>
          <a:p>
            <a:r>
              <a:rPr lang="en-US" sz="1200" b="0" i="0" dirty="0">
                <a:effectLst/>
              </a:rPr>
              <a:t>Drug addiction (substance use disorder). (2017, October 26). Retrieved from </a:t>
            </a:r>
            <a:r>
              <a:rPr lang="en-US" sz="1200" b="0" i="0" dirty="0">
                <a:effectLst/>
                <a:hlinkClick r:id="rId2"/>
              </a:rPr>
              <a:t>https://www.mayoclinic.org/diseases-conditions/drug-addiction/symptoms-causes/syc-20365112</a:t>
            </a:r>
            <a:endParaRPr lang="en-US" sz="1200" b="0" i="0" dirty="0">
              <a:effectLst/>
            </a:endParaRPr>
          </a:p>
          <a:p>
            <a:r>
              <a:rPr lang="en-US" sz="1200" b="0" i="0" dirty="0">
                <a:effectLst/>
              </a:rPr>
              <a:t>Substance Abuse / Chemical Dependency. (n.d.). Retrieved from </a:t>
            </a:r>
            <a:r>
              <a:rPr lang="en-US" sz="1200" b="0" i="0" dirty="0">
                <a:effectLst/>
                <a:hlinkClick r:id="rId3"/>
              </a:rPr>
              <a:t>https://www.hopkinsmedicine.org/health/conditions-and-diseases/substance-abuse-chemical-dependency</a:t>
            </a:r>
            <a:endParaRPr lang="en-US" sz="1200" b="0" i="0" dirty="0">
              <a:effectLst/>
            </a:endParaRPr>
          </a:p>
          <a:p>
            <a:r>
              <a:rPr lang="en-US" sz="1200" b="0" i="0" dirty="0">
                <a:effectLst/>
              </a:rPr>
              <a:t>Substance use disorder: MedlinePlus Medical Encyclopedia. (n.d.). Retrieved from </a:t>
            </a:r>
            <a:r>
              <a:rPr lang="en-US" sz="1200" b="0" i="0" dirty="0">
                <a:effectLst/>
                <a:hlinkClick r:id="rId4"/>
              </a:rPr>
              <a:t>https://medlineplus.gov/ency/article/001522.htm</a:t>
            </a:r>
            <a:endParaRPr lang="en-US" sz="1200" b="0" i="0" dirty="0">
              <a:effectLst/>
            </a:endParaRPr>
          </a:p>
          <a:p>
            <a:r>
              <a:rPr lang="en-US" sz="1200" b="0" i="0" dirty="0">
                <a:effectLst/>
              </a:rPr>
              <a:t>Youth and Tobacco Use. (2020, December 16). Retrieved from </a:t>
            </a:r>
            <a:r>
              <a:rPr lang="en-US" sz="1200" b="0" i="0" dirty="0">
                <a:effectLst/>
                <a:hlinkClick r:id="rId5"/>
              </a:rPr>
              <a:t>https://www.cdc.gov/tobacco/data_statistics/fact_sheets/youth_data/tobacco_use/index.htm</a:t>
            </a:r>
            <a:endParaRPr lang="en-US" sz="1200" b="0" i="0" dirty="0">
              <a:effectLst/>
            </a:endParaRPr>
          </a:p>
          <a:p>
            <a:r>
              <a:rPr lang="en-US" sz="1200" b="0" i="0" dirty="0">
                <a:effectLst/>
              </a:rPr>
              <a:t>Addiction Vs. Dependence. (2021, September 21). Retrieved from </a:t>
            </a:r>
            <a:r>
              <a:rPr lang="en-US" sz="1200" b="0" i="0" dirty="0">
                <a:effectLst/>
                <a:hlinkClick r:id="rId6"/>
              </a:rPr>
              <a:t>https://www.addictioncenter.com/addiction/addiction-vs-dependence/</a:t>
            </a:r>
            <a:endParaRPr lang="en-US" sz="1200" b="0" i="0" dirty="0">
              <a:effectLst/>
            </a:endParaRPr>
          </a:p>
          <a:p>
            <a:r>
              <a:rPr lang="en-US" sz="1200" b="0" i="0" dirty="0">
                <a:effectLst/>
              </a:rPr>
              <a:t>Depressant Addiction. (2021, August 18). Retrieved from</a:t>
            </a:r>
            <a:r>
              <a:rPr lang="en-US" sz="1200" b="0" i="0" dirty="0">
                <a:solidFill>
                  <a:schemeClr val="accent1"/>
                </a:solidFill>
                <a:effectLst/>
              </a:rPr>
              <a:t> </a:t>
            </a:r>
            <a:r>
              <a:rPr lang="en-US" sz="1200" b="0" i="0" dirty="0">
                <a:solidFill>
                  <a:schemeClr val="accent1"/>
                </a:solidFill>
                <a:effectLst/>
                <a:hlinkClick r:id="rId7">
                  <a:extLst>
                    <a:ext uri="{A12FA001-AC4F-418D-AE19-62706E023703}">
                      <ahyp:hlinkClr xmlns:ahyp="http://schemas.microsoft.com/office/drawing/2018/hyperlinkcolor" val="tx"/>
                    </a:ext>
                  </a:extLst>
                </a:hlinkClick>
              </a:rPr>
              <a:t>https://www.therecoveryvillage.com/depressant-addiction/</a:t>
            </a:r>
            <a:endParaRPr lang="en-US" sz="1200" b="0" i="0" dirty="0">
              <a:solidFill>
                <a:schemeClr val="accent1"/>
              </a:solidFill>
              <a:effectLst/>
            </a:endParaRPr>
          </a:p>
          <a:p>
            <a:r>
              <a:rPr lang="en-US" sz="1200" b="0" i="0" dirty="0">
                <a:effectLst/>
              </a:rPr>
              <a:t>Nicotine: Facts, effects, and addiction. (n.d.). Retrieved October 7, 2021, from </a:t>
            </a:r>
            <a:r>
              <a:rPr lang="en-US" sz="1200" b="0" i="0" u="sng" dirty="0">
                <a:solidFill>
                  <a:schemeClr val="accent1"/>
                </a:solidFill>
                <a:effectLst/>
                <a:hlinkClick r:id="rId8"/>
              </a:rPr>
              <a:t>https://www.medicalnewstoday.com/articles/240820</a:t>
            </a:r>
            <a:endParaRPr lang="en-US" sz="1200" b="0" i="0" u="sng" dirty="0">
              <a:solidFill>
                <a:schemeClr val="accent1"/>
              </a:solidFill>
              <a:effectLst/>
            </a:endParaRPr>
          </a:p>
          <a:p>
            <a:r>
              <a:rPr lang="en-US" sz="1200" b="0" i="0" dirty="0">
                <a:effectLst/>
              </a:rPr>
              <a:t>Substance Abuse. (2014). Retrieved October 8, 2021, from </a:t>
            </a:r>
            <a:r>
              <a:rPr lang="en-US" sz="1200" b="0" i="0" dirty="0">
                <a:solidFill>
                  <a:srgbClr val="57BCE5"/>
                </a:solidFill>
                <a:effectLst/>
                <a:hlinkClick r:id="rId9"/>
              </a:rPr>
              <a:t>https://www.healthypeople.gov/2020/topics-objectives/topic/</a:t>
            </a:r>
            <a:r>
              <a:rPr lang="en-US" sz="1200" b="0" i="0" u="sng" dirty="0">
                <a:solidFill>
                  <a:schemeClr val="accent1"/>
                </a:solidFill>
                <a:effectLst/>
                <a:hlinkClick r:id="rId9"/>
              </a:rPr>
              <a:t>substance-abuse</a:t>
            </a:r>
            <a:endParaRPr lang="en-US" sz="1200" b="0" i="0" u="sng" dirty="0">
              <a:solidFill>
                <a:schemeClr val="accent1"/>
              </a:solidFill>
              <a:effectLst/>
            </a:endParaRPr>
          </a:p>
          <a:p>
            <a:r>
              <a:rPr lang="en-US" sz="1200" b="0" i="0" dirty="0">
                <a:effectLst/>
              </a:rPr>
              <a:t>Nicotine dependence. (2020, March 14). Retrieved October 11, 2021, from </a:t>
            </a:r>
            <a:r>
              <a:rPr lang="en-US" sz="1200" dirty="0">
                <a:hlinkClick r:id="rId10"/>
              </a:rPr>
              <a:t>https://www.mayoclinic.org/diseases-conditions/nicotine-dependence/symptoms-causes/syc-20351584</a:t>
            </a:r>
            <a:endParaRPr lang="en-US" sz="1200" b="0" i="0" dirty="0">
              <a:effectLst/>
            </a:endParaRPr>
          </a:p>
        </p:txBody>
      </p:sp>
    </p:spTree>
    <p:extLst>
      <p:ext uri="{BB962C8B-B14F-4D97-AF65-F5344CB8AC3E}">
        <p14:creationId xmlns:p14="http://schemas.microsoft.com/office/powerpoint/2010/main" val="425682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274638"/>
            <a:ext cx="9143998" cy="1020762"/>
          </a:xfrm>
        </p:spPr>
        <p:txBody>
          <a:bodyPr anchor="b">
            <a:normAutofit/>
          </a:bodyPr>
          <a:lstStyle/>
          <a:p>
            <a:r>
              <a:rPr lang="en-US" dirty="0"/>
              <a:t>Overview	</a:t>
            </a:r>
          </a:p>
        </p:txBody>
      </p:sp>
      <p:pic>
        <p:nvPicPr>
          <p:cNvPr id="3" name="Picture 2" descr="A picture containing text, several&#10;&#10;Description automatically generated">
            <a:extLst>
              <a:ext uri="{FF2B5EF4-FFF2-40B4-BE49-F238E27FC236}">
                <a16:creationId xmlns:a16="http://schemas.microsoft.com/office/drawing/2014/main" id="{0C45760B-0C2D-4B59-8349-B6A10DE2A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7671" y="4277142"/>
            <a:ext cx="5094141" cy="2286000"/>
          </a:xfrm>
          <a:prstGeom prst="rect">
            <a:avLst/>
          </a:prstGeom>
          <a:noFill/>
        </p:spPr>
      </p:pic>
      <p:sp>
        <p:nvSpPr>
          <p:cNvPr id="14" name="Content Placeholder 13"/>
          <p:cNvSpPr>
            <a:spLocks noGrp="1"/>
          </p:cNvSpPr>
          <p:nvPr>
            <p:ph sz="half" idx="2"/>
          </p:nvPr>
        </p:nvSpPr>
        <p:spPr>
          <a:xfrm>
            <a:off x="6280602" y="1656522"/>
            <a:ext cx="4114800" cy="2667000"/>
          </a:xfrm>
        </p:spPr>
        <p:txBody>
          <a:bodyPr vert="horz" lIns="91440" tIns="45720" rIns="91440" bIns="45720" rtlCol="0" anchor="t">
            <a:noAutofit/>
          </a:bodyPr>
          <a:lstStyle/>
          <a:p>
            <a:pPr>
              <a:spcBef>
                <a:spcPts val="0"/>
              </a:spcBef>
              <a:spcAft>
                <a:spcPts val="1200"/>
              </a:spcAft>
            </a:pPr>
            <a:r>
              <a:rPr lang="en-US" sz="2000" dirty="0"/>
              <a:t>How Are Substances Categorized? </a:t>
            </a:r>
          </a:p>
          <a:p>
            <a:pPr>
              <a:spcBef>
                <a:spcPts val="0"/>
              </a:spcBef>
              <a:spcAft>
                <a:spcPts val="1200"/>
              </a:spcAft>
            </a:pPr>
            <a:r>
              <a:rPr lang="en-US" sz="2000" dirty="0"/>
              <a:t>Risk Factors</a:t>
            </a:r>
          </a:p>
          <a:p>
            <a:pPr>
              <a:spcBef>
                <a:spcPts val="0"/>
              </a:spcBef>
              <a:spcAft>
                <a:spcPts val="1200"/>
              </a:spcAft>
            </a:pPr>
            <a:r>
              <a:rPr lang="en-US" sz="2000" dirty="0"/>
              <a:t>Signs &amp; Symptoms</a:t>
            </a:r>
          </a:p>
          <a:p>
            <a:pPr>
              <a:spcBef>
                <a:spcPts val="0"/>
              </a:spcBef>
              <a:spcAft>
                <a:spcPts val="1200"/>
              </a:spcAft>
            </a:pPr>
            <a:r>
              <a:rPr lang="en-US" sz="2000" dirty="0"/>
              <a:t>Treatment/Prevention</a:t>
            </a:r>
          </a:p>
          <a:p>
            <a:pPr>
              <a:spcBef>
                <a:spcPts val="0"/>
              </a:spcBef>
              <a:spcAft>
                <a:spcPts val="1200"/>
              </a:spcAft>
            </a:pPr>
            <a:r>
              <a:rPr lang="en-US" sz="2000" dirty="0"/>
              <a:t>When To See A Doctor </a:t>
            </a:r>
          </a:p>
          <a:p>
            <a:pPr>
              <a:spcBef>
                <a:spcPts val="0"/>
              </a:spcBef>
              <a:spcAft>
                <a:spcPts val="1200"/>
              </a:spcAft>
            </a:pPr>
            <a:r>
              <a:rPr lang="en-US" sz="2000" dirty="0"/>
              <a:t>Where To Find Help </a:t>
            </a:r>
          </a:p>
        </p:txBody>
      </p:sp>
      <p:sp>
        <p:nvSpPr>
          <p:cNvPr id="4" name="TextBox 3">
            <a:extLst>
              <a:ext uri="{FF2B5EF4-FFF2-40B4-BE49-F238E27FC236}">
                <a16:creationId xmlns:a16="http://schemas.microsoft.com/office/drawing/2014/main" id="{676040D0-A3CA-4864-874A-80867AB63E2F}"/>
              </a:ext>
            </a:extLst>
          </p:cNvPr>
          <p:cNvSpPr txBox="1"/>
          <p:nvPr/>
        </p:nvSpPr>
        <p:spPr>
          <a:xfrm>
            <a:off x="1534143" y="1600200"/>
            <a:ext cx="4267200" cy="2246769"/>
          </a:xfrm>
          <a:prstGeom prst="rect">
            <a:avLst/>
          </a:prstGeom>
          <a:noFill/>
        </p:spPr>
        <p:txBody>
          <a:bodyPr wrap="square" rtlCol="0">
            <a:spAutoFit/>
          </a:bodyPr>
          <a:lstStyle/>
          <a:p>
            <a:pPr marL="342900" indent="-342900">
              <a:spcAft>
                <a:spcPts val="1200"/>
              </a:spcAft>
              <a:buFont typeface="Wingdings" panose="05000000000000000000" pitchFamily="2" charset="2"/>
              <a:buChar char="§"/>
            </a:pPr>
            <a:r>
              <a:rPr lang="en-US" sz="2000" dirty="0"/>
              <a:t>Target Population</a:t>
            </a:r>
          </a:p>
          <a:p>
            <a:pPr marL="342900" indent="-342900">
              <a:spcAft>
                <a:spcPts val="1200"/>
              </a:spcAft>
              <a:buFont typeface="Wingdings" panose="05000000000000000000" pitchFamily="2" charset="2"/>
              <a:buChar char="§"/>
            </a:pPr>
            <a:r>
              <a:rPr lang="en-US" sz="2000" dirty="0"/>
              <a:t>Substance Use Disorder </a:t>
            </a:r>
          </a:p>
          <a:p>
            <a:pPr marL="342900" indent="-342900">
              <a:spcAft>
                <a:spcPts val="1200"/>
              </a:spcAft>
              <a:buFont typeface="Wingdings" panose="05000000000000000000" pitchFamily="2" charset="2"/>
              <a:buChar char="§"/>
            </a:pPr>
            <a:r>
              <a:rPr lang="en-US" sz="2000" dirty="0"/>
              <a:t>SUD Continuation… </a:t>
            </a:r>
          </a:p>
          <a:p>
            <a:pPr marL="342900" indent="-342900">
              <a:spcAft>
                <a:spcPts val="1200"/>
              </a:spcAft>
              <a:buFont typeface="Wingdings" panose="05000000000000000000" pitchFamily="2" charset="2"/>
              <a:buChar char="§"/>
            </a:pPr>
            <a:r>
              <a:rPr lang="en-US" sz="2000" dirty="0"/>
              <a:t>What Is SUD/Dependence?</a:t>
            </a:r>
          </a:p>
          <a:p>
            <a:pPr marL="342900" indent="-342900">
              <a:spcAft>
                <a:spcPts val="1200"/>
              </a:spcAft>
              <a:buFont typeface="Wingdings" panose="05000000000000000000" pitchFamily="2" charset="2"/>
              <a:buChar char="§"/>
            </a:pPr>
            <a:r>
              <a:rPr lang="en-US" sz="2000" dirty="0"/>
              <a:t>Why Is It Important?</a:t>
            </a:r>
          </a:p>
        </p:txBody>
      </p:sp>
      <p:pic>
        <p:nvPicPr>
          <p:cNvPr id="2" name="Recorded Sound">
            <a:hlinkClick r:id="" action="ppaction://media"/>
            <a:extLst>
              <a:ext uri="{FF2B5EF4-FFF2-40B4-BE49-F238E27FC236}">
                <a16:creationId xmlns:a16="http://schemas.microsoft.com/office/drawing/2014/main" id="{8F8115F0-4A93-4D7A-9910-B8612069DD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263" y="6019800"/>
            <a:ext cx="609600" cy="609600"/>
          </a:xfrm>
          <a:prstGeom prst="rect">
            <a:avLst/>
          </a:prstGeom>
        </p:spPr>
      </p:pic>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med" p14:dur="700" advTm="34886">
        <p:fade/>
      </p:transition>
    </mc:Choice>
    <mc:Fallback xmlns="">
      <p:transition spd="med" advTm="348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171BB-B94F-48CD-B5FC-6CF9A9222D78}"/>
              </a:ext>
            </a:extLst>
          </p:cNvPr>
          <p:cNvSpPr>
            <a:spLocks noGrp="1"/>
          </p:cNvSpPr>
          <p:nvPr>
            <p:ph type="title"/>
          </p:nvPr>
        </p:nvSpPr>
        <p:spPr/>
        <p:txBody>
          <a:bodyPr/>
          <a:lstStyle/>
          <a:p>
            <a:r>
              <a:rPr lang="en-US" dirty="0"/>
              <a:t>Target Population</a:t>
            </a:r>
          </a:p>
        </p:txBody>
      </p:sp>
      <p:sp>
        <p:nvSpPr>
          <p:cNvPr id="3" name="Content Placeholder 2">
            <a:extLst>
              <a:ext uri="{FF2B5EF4-FFF2-40B4-BE49-F238E27FC236}">
                <a16:creationId xmlns:a16="http://schemas.microsoft.com/office/drawing/2014/main" id="{B52D6C59-359A-48B6-AD7C-3FE5BE77C47E}"/>
              </a:ext>
            </a:extLst>
          </p:cNvPr>
          <p:cNvSpPr>
            <a:spLocks noGrp="1"/>
          </p:cNvSpPr>
          <p:nvPr>
            <p:ph idx="1"/>
          </p:nvPr>
        </p:nvSpPr>
        <p:spPr>
          <a:xfrm>
            <a:off x="1522414" y="1905000"/>
            <a:ext cx="9144000" cy="470452"/>
          </a:xfrm>
        </p:spPr>
        <p:txBody>
          <a:bodyPr>
            <a:normAutofit/>
          </a:bodyPr>
          <a:lstStyle/>
          <a:p>
            <a:r>
              <a:rPr lang="en-US" sz="2000" dirty="0"/>
              <a:t>Youth ages 12 to 18 in Durham, North Carolina.  </a:t>
            </a:r>
          </a:p>
        </p:txBody>
      </p:sp>
      <p:pic>
        <p:nvPicPr>
          <p:cNvPr id="1026" name="Picture 2" descr="See the source image">
            <a:extLst>
              <a:ext uri="{FF2B5EF4-FFF2-40B4-BE49-F238E27FC236}">
                <a16:creationId xmlns:a16="http://schemas.microsoft.com/office/drawing/2014/main" id="{4326E756-0233-446F-8D13-3A763DF0CF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6912" y="2614213"/>
            <a:ext cx="5715000" cy="3857625"/>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08D136E8-853C-406E-BD39-39A87DDCB8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9148" y="6172200"/>
            <a:ext cx="609600" cy="609600"/>
          </a:xfrm>
          <a:prstGeom prst="rect">
            <a:avLst/>
          </a:prstGeom>
        </p:spPr>
      </p:pic>
    </p:spTree>
    <p:extLst>
      <p:ext uri="{BB962C8B-B14F-4D97-AF65-F5344CB8AC3E}">
        <p14:creationId xmlns:p14="http://schemas.microsoft.com/office/powerpoint/2010/main" val="1082135117"/>
      </p:ext>
    </p:extLst>
  </p:cSld>
  <p:clrMapOvr>
    <a:masterClrMapping/>
  </p:clrMapOvr>
  <mc:AlternateContent xmlns:mc="http://schemas.openxmlformats.org/markup-compatibility/2006" xmlns:p14="http://schemas.microsoft.com/office/powerpoint/2010/main">
    <mc:Choice Requires="p14">
      <p:transition spd="med" p14:dur="700" advTm="8601">
        <p:fade/>
      </p:transition>
    </mc:Choice>
    <mc:Fallback xmlns="">
      <p:transition spd="med" advTm="86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3C5D8-26B7-4A86-BA20-D51625506542}"/>
              </a:ext>
            </a:extLst>
          </p:cNvPr>
          <p:cNvSpPr>
            <a:spLocks noGrp="1"/>
          </p:cNvSpPr>
          <p:nvPr>
            <p:ph type="title"/>
          </p:nvPr>
        </p:nvSpPr>
        <p:spPr>
          <a:xfrm>
            <a:off x="1522414" y="274638"/>
            <a:ext cx="9143998" cy="1020762"/>
          </a:xfrm>
        </p:spPr>
        <p:txBody>
          <a:bodyPr anchor="b">
            <a:normAutofit/>
          </a:bodyPr>
          <a:lstStyle/>
          <a:p>
            <a:r>
              <a:rPr lang="en-US" dirty="0"/>
              <a:t>Data</a:t>
            </a:r>
          </a:p>
        </p:txBody>
      </p:sp>
      <p:pic>
        <p:nvPicPr>
          <p:cNvPr id="5" name="Content Placeholder 4" descr="Chart&#10;&#10;Description automatically generated">
            <a:extLst>
              <a:ext uri="{FF2B5EF4-FFF2-40B4-BE49-F238E27FC236}">
                <a16:creationId xmlns:a16="http://schemas.microsoft.com/office/drawing/2014/main" id="{29571B6F-3A11-4CC7-9856-6396DAB15DAF}"/>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535127" y="2000250"/>
            <a:ext cx="4419599" cy="3314699"/>
          </a:xfrm>
          <a:noFill/>
        </p:spPr>
      </p:pic>
      <p:sp>
        <p:nvSpPr>
          <p:cNvPr id="10" name="Content Placeholder 3">
            <a:extLst>
              <a:ext uri="{FF2B5EF4-FFF2-40B4-BE49-F238E27FC236}">
                <a16:creationId xmlns:a16="http://schemas.microsoft.com/office/drawing/2014/main" id="{62211668-E800-4DB4-8852-29F1592BDCDB}"/>
              </a:ext>
            </a:extLst>
          </p:cNvPr>
          <p:cNvSpPr>
            <a:spLocks noGrp="1"/>
          </p:cNvSpPr>
          <p:nvPr>
            <p:ph sz="half" idx="2"/>
          </p:nvPr>
        </p:nvSpPr>
        <p:spPr>
          <a:xfrm>
            <a:off x="5191613" y="1583634"/>
            <a:ext cx="6816213" cy="4999728"/>
          </a:xfrm>
        </p:spPr>
        <p:txBody>
          <a:bodyPr>
            <a:noAutofit/>
          </a:bodyPr>
          <a:lstStyle/>
          <a:p>
            <a:pPr marL="0" indent="0">
              <a:buNone/>
            </a:pPr>
            <a:r>
              <a:rPr lang="en-US" sz="1600" dirty="0"/>
              <a:t>This chart represents Tobacco use in the U.S. among Middle School Students in 2020.  </a:t>
            </a:r>
            <a:r>
              <a:rPr lang="en-US" sz="1600" dirty="0">
                <a:latin typeface="Corbel" panose="020B0503020204020204" pitchFamily="34" charset="0"/>
                <a:cs typeface="Calibri"/>
              </a:rPr>
              <a:t>Each color represents a type of nicotine or smoking product:  </a:t>
            </a:r>
          </a:p>
          <a:p>
            <a:r>
              <a:rPr lang="en-US" sz="1600" b="1" dirty="0">
                <a:latin typeface="Corbel" panose="020B0503020204020204" pitchFamily="34" charset="0"/>
                <a:cs typeface="Calibri"/>
              </a:rPr>
              <a:t>BLACK:</a:t>
            </a:r>
            <a:r>
              <a:rPr lang="en-US" sz="1600" dirty="0">
                <a:latin typeface="Corbel" panose="020B0503020204020204" pitchFamily="34" charset="0"/>
                <a:cs typeface="Calibri"/>
              </a:rPr>
              <a:t> 6.7% of middle school students reported using any tobacco product.</a:t>
            </a:r>
            <a:r>
              <a:rPr lang="en-US" sz="1600" b="1" dirty="0">
                <a:latin typeface="Corbel" panose="020B0503020204020204" pitchFamily="34" charset="0"/>
                <a:cs typeface="Calibri"/>
              </a:rPr>
              <a:t> </a:t>
            </a:r>
          </a:p>
          <a:p>
            <a:r>
              <a:rPr lang="en-US" sz="1600" b="1" dirty="0">
                <a:latin typeface="Corbel" panose="020B0503020204020204" pitchFamily="34" charset="0"/>
                <a:cs typeface="Calibri"/>
              </a:rPr>
              <a:t>BLUE: </a:t>
            </a:r>
            <a:r>
              <a:rPr lang="en-US" sz="1600" dirty="0">
                <a:latin typeface="Corbel" panose="020B0503020204020204" pitchFamily="34" charset="0"/>
                <a:cs typeface="Calibri"/>
              </a:rPr>
              <a:t>4.7% of middle school students reported using electronic cigarettes. </a:t>
            </a:r>
          </a:p>
          <a:p>
            <a:r>
              <a:rPr lang="en-US" sz="1600" b="1" dirty="0">
                <a:latin typeface="Corbel" panose="020B0503020204020204" pitchFamily="34" charset="0"/>
                <a:cs typeface="Calibri"/>
              </a:rPr>
              <a:t>BROWN:</a:t>
            </a:r>
            <a:r>
              <a:rPr lang="en-US" sz="1600" dirty="0">
                <a:latin typeface="Corbel" panose="020B0503020204020204" pitchFamily="34" charset="0"/>
                <a:cs typeface="Calibri"/>
              </a:rPr>
              <a:t> 1.6% of middle school students reported using cigarettes</a:t>
            </a:r>
            <a:r>
              <a:rPr lang="en-US" sz="1600" b="1" dirty="0">
                <a:latin typeface="Corbel" panose="020B0503020204020204" pitchFamily="34" charset="0"/>
                <a:cs typeface="Calibri"/>
              </a:rPr>
              <a:t>.</a:t>
            </a:r>
          </a:p>
          <a:p>
            <a:r>
              <a:rPr lang="en-US" sz="1600" b="1" dirty="0">
                <a:latin typeface="Corbel" panose="020B0503020204020204" pitchFamily="34" charset="0"/>
                <a:cs typeface="Calibri"/>
              </a:rPr>
              <a:t> DARK BLUE: </a:t>
            </a:r>
            <a:r>
              <a:rPr lang="en-US" sz="1600" dirty="0">
                <a:latin typeface="Corbel" panose="020B0503020204020204" pitchFamily="34" charset="0"/>
                <a:cs typeface="Calibri"/>
              </a:rPr>
              <a:t>1.5% of middle school students reported using cigars. </a:t>
            </a:r>
          </a:p>
          <a:p>
            <a:r>
              <a:rPr lang="en-US" sz="1600" b="1" dirty="0">
                <a:latin typeface="Corbel" panose="020B0503020204020204" pitchFamily="34" charset="0"/>
                <a:cs typeface="Calibri"/>
              </a:rPr>
              <a:t>GREEN</a:t>
            </a:r>
            <a:r>
              <a:rPr lang="en-US" sz="1600" dirty="0">
                <a:latin typeface="Corbel" panose="020B0503020204020204" pitchFamily="34" charset="0"/>
                <a:cs typeface="Calibri"/>
              </a:rPr>
              <a:t>: 1.2% of middle school students reported using smokeless tobacco (snuff and/or chewing tobacco). </a:t>
            </a:r>
          </a:p>
          <a:p>
            <a:r>
              <a:rPr lang="en-US" sz="1600" b="1" dirty="0">
                <a:latin typeface="Corbel" panose="020B0503020204020204" pitchFamily="34" charset="0"/>
                <a:cs typeface="Calibri"/>
              </a:rPr>
              <a:t>GREY:</a:t>
            </a:r>
            <a:r>
              <a:rPr lang="en-US" sz="1600" dirty="0">
                <a:latin typeface="Corbel" panose="020B0503020204020204" pitchFamily="34" charset="0"/>
                <a:cs typeface="Calibri"/>
              </a:rPr>
              <a:t> 1.3% of middle school students reported using hookahs</a:t>
            </a:r>
            <a:r>
              <a:rPr lang="en-US" sz="1600" b="1" dirty="0">
                <a:latin typeface="Corbel" panose="020B0503020204020204" pitchFamily="34" charset="0"/>
                <a:cs typeface="Calibri"/>
              </a:rPr>
              <a:t>. </a:t>
            </a:r>
          </a:p>
          <a:p>
            <a:r>
              <a:rPr lang="en-US" sz="1600" b="1" dirty="0">
                <a:latin typeface="Corbel" panose="020B0503020204020204" pitchFamily="34" charset="0"/>
                <a:cs typeface="Calibri"/>
              </a:rPr>
              <a:t>LIME GREEN</a:t>
            </a:r>
            <a:r>
              <a:rPr lang="en-US" sz="1600" dirty="0">
                <a:latin typeface="Corbel" panose="020B0503020204020204" pitchFamily="34" charset="0"/>
                <a:cs typeface="Calibri"/>
              </a:rPr>
              <a:t>: 1.3% of middle school students reported using heated tobacco products.</a:t>
            </a:r>
          </a:p>
          <a:p>
            <a:r>
              <a:rPr lang="en-US" sz="1600" dirty="0">
                <a:latin typeface="Corbel" panose="020B0503020204020204" pitchFamily="34" charset="0"/>
                <a:cs typeface="Calibri"/>
              </a:rPr>
              <a:t> </a:t>
            </a:r>
            <a:r>
              <a:rPr lang="en-US" sz="1600" b="1" dirty="0">
                <a:latin typeface="Corbel" panose="020B0503020204020204" pitchFamily="34" charset="0"/>
                <a:cs typeface="Calibri"/>
              </a:rPr>
              <a:t>PURPLE: </a:t>
            </a:r>
            <a:r>
              <a:rPr lang="en-US" sz="1600" dirty="0">
                <a:latin typeface="Corbel" panose="020B0503020204020204" pitchFamily="34" charset="0"/>
                <a:cs typeface="Calibri"/>
              </a:rPr>
              <a:t>0.4% of middle school students reported using pipe products. </a:t>
            </a:r>
          </a:p>
          <a:p>
            <a:endParaRPr lang="en-US" sz="1600" dirty="0"/>
          </a:p>
        </p:txBody>
      </p:sp>
      <p:pic>
        <p:nvPicPr>
          <p:cNvPr id="3" name="Recorded Sound">
            <a:hlinkClick r:id="" action="ppaction://media"/>
            <a:extLst>
              <a:ext uri="{FF2B5EF4-FFF2-40B4-BE49-F238E27FC236}">
                <a16:creationId xmlns:a16="http://schemas.microsoft.com/office/drawing/2014/main" id="{48A05AE9-BF71-4883-A356-B943A6A56A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27" y="6158949"/>
            <a:ext cx="609600" cy="609600"/>
          </a:xfrm>
          <a:prstGeom prst="rect">
            <a:avLst/>
          </a:prstGeom>
        </p:spPr>
      </p:pic>
    </p:spTree>
    <p:extLst>
      <p:ext uri="{BB962C8B-B14F-4D97-AF65-F5344CB8AC3E}">
        <p14:creationId xmlns:p14="http://schemas.microsoft.com/office/powerpoint/2010/main" val="4068235034"/>
      </p:ext>
    </p:extLst>
  </p:cSld>
  <p:clrMapOvr>
    <a:masterClrMapping/>
  </p:clrMapOvr>
  <mc:AlternateContent xmlns:mc="http://schemas.openxmlformats.org/markup-compatibility/2006" xmlns:p14="http://schemas.microsoft.com/office/powerpoint/2010/main">
    <mc:Choice Requires="p14">
      <p:transition spd="med" p14:dur="700" advTm="75033">
        <p:fade/>
      </p:transition>
    </mc:Choice>
    <mc:Fallback xmlns="">
      <p:transition spd="med" advTm="750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4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rmAutofit/>
          </a:bodyPr>
          <a:lstStyle/>
          <a:p>
            <a:r>
              <a:rPr lang="en-US" dirty="0"/>
              <a:t>Data</a:t>
            </a:r>
          </a:p>
        </p:txBody>
      </p:sp>
      <p:sp>
        <p:nvSpPr>
          <p:cNvPr id="14" name="Content Placeholder 2">
            <a:extLst>
              <a:ext uri="{FF2B5EF4-FFF2-40B4-BE49-F238E27FC236}">
                <a16:creationId xmlns:a16="http://schemas.microsoft.com/office/drawing/2014/main" id="{73690260-8402-46D9-8B3A-E2B22E2F7FFE}"/>
              </a:ext>
            </a:extLst>
          </p:cNvPr>
          <p:cNvSpPr>
            <a:spLocks noGrp="1"/>
          </p:cNvSpPr>
          <p:nvPr>
            <p:ph sz="half" idx="1"/>
          </p:nvPr>
        </p:nvSpPr>
        <p:spPr>
          <a:xfrm>
            <a:off x="329715" y="1755915"/>
            <a:ext cx="7154450" cy="4267200"/>
          </a:xfrm>
        </p:spPr>
        <p:txBody>
          <a:bodyPr vert="horz" lIns="91440" tIns="45720" rIns="91440" bIns="45720" rtlCol="0" anchor="t">
            <a:noAutofit/>
          </a:bodyPr>
          <a:lstStyle/>
          <a:p>
            <a:pPr marL="0" indent="0">
              <a:buNone/>
            </a:pPr>
            <a:r>
              <a:rPr lang="en-US" sz="1600" dirty="0"/>
              <a:t>This chart represents the current Tobacco product use in the U.S. among High School Students in 2020. Each bar represents the percentage of high school students who stated they used a type of tobacco and/or nicotine. From left to right:</a:t>
            </a:r>
          </a:p>
          <a:p>
            <a:r>
              <a:rPr lang="en-US" sz="1600" dirty="0">
                <a:cs typeface="Calibri"/>
              </a:rPr>
              <a:t>23.6% of high school students  stated they used any tobacco product. </a:t>
            </a:r>
          </a:p>
          <a:p>
            <a:r>
              <a:rPr lang="en-US" sz="1600" dirty="0">
                <a:cs typeface="Calibri"/>
              </a:rPr>
              <a:t>19.6% of high school students stated they used e-cigarettes. </a:t>
            </a:r>
          </a:p>
          <a:p>
            <a:r>
              <a:rPr lang="en-US" sz="1600" dirty="0">
                <a:cs typeface="Calibri"/>
              </a:rPr>
              <a:t>5.0% of high school students stated they used cigars. </a:t>
            </a:r>
          </a:p>
          <a:p>
            <a:r>
              <a:rPr lang="en-US" sz="1600" dirty="0">
                <a:cs typeface="Calibri"/>
              </a:rPr>
              <a:t>4.6% of high school students stated they used cigarettes.</a:t>
            </a:r>
          </a:p>
          <a:p>
            <a:r>
              <a:rPr lang="en-US" sz="1600" dirty="0">
                <a:cs typeface="Calibri"/>
              </a:rPr>
              <a:t> 3.1% of high school students stated they used smokeless tobacco. </a:t>
            </a:r>
          </a:p>
          <a:p>
            <a:r>
              <a:rPr lang="en-US" sz="1600" dirty="0">
                <a:cs typeface="Calibri"/>
              </a:rPr>
              <a:t>2.7% of high school students stated they used hookah. </a:t>
            </a:r>
          </a:p>
          <a:p>
            <a:r>
              <a:rPr lang="en-US" sz="1600" dirty="0">
                <a:cs typeface="Calibri"/>
              </a:rPr>
              <a:t>1.4% of high school students stated they used heated tobacco products. </a:t>
            </a:r>
          </a:p>
          <a:p>
            <a:r>
              <a:rPr lang="en-US" sz="1600" dirty="0">
                <a:cs typeface="Calibri"/>
              </a:rPr>
              <a:t>0.7% of high school students stated they used pipe tobacco. </a:t>
            </a:r>
            <a:endParaRPr lang="en-US" sz="1600" dirty="0"/>
          </a:p>
        </p:txBody>
      </p:sp>
      <p:pic>
        <p:nvPicPr>
          <p:cNvPr id="9" name="Content Placeholder 8" descr="A picture containing timeline&#10;&#10;Description automatically generated">
            <a:extLst>
              <a:ext uri="{FF2B5EF4-FFF2-40B4-BE49-F238E27FC236}">
                <a16:creationId xmlns:a16="http://schemas.microsoft.com/office/drawing/2014/main" id="{412259D8-FB73-4E01-9423-CAE8640ED841}"/>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621724" y="1716156"/>
            <a:ext cx="4267200" cy="4267200"/>
          </a:xfrm>
          <a:noFill/>
        </p:spPr>
      </p:pic>
      <p:pic>
        <p:nvPicPr>
          <p:cNvPr id="3" name="Recorded Sound">
            <a:hlinkClick r:id="" action="ppaction://media"/>
            <a:extLst>
              <a:ext uri="{FF2B5EF4-FFF2-40B4-BE49-F238E27FC236}">
                <a16:creationId xmlns:a16="http://schemas.microsoft.com/office/drawing/2014/main" id="{EA379159-7248-47ED-A96A-BED8295854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9086" y="6186264"/>
            <a:ext cx="609600" cy="609600"/>
          </a:xfrm>
          <a:prstGeom prst="rect">
            <a:avLst/>
          </a:prstGeom>
        </p:spPr>
      </p:pic>
    </p:spTree>
    <p:extLst>
      <p:ext uri="{BB962C8B-B14F-4D97-AF65-F5344CB8AC3E}">
        <p14:creationId xmlns:p14="http://schemas.microsoft.com/office/powerpoint/2010/main" val="3965807363"/>
      </p:ext>
    </p:extLst>
  </p:cSld>
  <p:clrMapOvr>
    <a:masterClrMapping/>
  </p:clrMapOvr>
  <mc:AlternateContent xmlns:mc="http://schemas.openxmlformats.org/markup-compatibility/2006" xmlns:p14="http://schemas.microsoft.com/office/powerpoint/2010/main">
    <mc:Choice Requires="p14">
      <p:transition spd="med" p14:dur="700" advTm="61148">
        <p:fade/>
      </p:transition>
    </mc:Choice>
    <mc:Fallback xmlns="">
      <p:transition spd="med" advTm="611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SUD (Substance Use Disorder)? </a:t>
            </a:r>
          </a:p>
        </p:txBody>
      </p:sp>
      <p:sp>
        <p:nvSpPr>
          <p:cNvPr id="5" name="Content Placeholder 4"/>
          <p:cNvSpPr>
            <a:spLocks noGrp="1"/>
          </p:cNvSpPr>
          <p:nvPr>
            <p:ph sz="half" idx="1"/>
          </p:nvPr>
        </p:nvSpPr>
        <p:spPr>
          <a:xfrm>
            <a:off x="1522413" y="1905000"/>
            <a:ext cx="9677399" cy="4267200"/>
          </a:xfrm>
        </p:spPr>
        <p:txBody>
          <a:bodyPr vert="horz" lIns="91440" tIns="45720" rIns="91440" bIns="45720" rtlCol="0" anchor="t">
            <a:normAutofit/>
          </a:bodyPr>
          <a:lstStyle/>
          <a:p>
            <a:r>
              <a:rPr lang="en-US" sz="2000" dirty="0"/>
              <a:t>Drug addiction, also called substance use disorder, is a disease that affects a person's brain and behavior and leads to an inability to control the use of a legal or illegal drug or medication (Mayo Clinic, 2017).</a:t>
            </a:r>
          </a:p>
          <a:p>
            <a:endParaRPr lang="en-US" sz="2000" dirty="0"/>
          </a:p>
          <a:p>
            <a:r>
              <a:rPr lang="en-US" sz="2000" b="0" i="0" dirty="0">
                <a:effectLst/>
              </a:rPr>
              <a:t>Nicotine dependence occurs when you need nicotine and can't stop using it. Nicotine is the chemical in tobacco that makes it hard to quit. Nicotine produces pleasing effects in your brain, but these effects are temporary. So, you reach for another cigarette (Mayo Clinic, 2020).</a:t>
            </a:r>
            <a:endParaRPr lang="en-US" sz="2000" dirty="0"/>
          </a:p>
          <a:p>
            <a:endParaRPr lang="en-US" sz="2000" b="0" i="0" dirty="0">
              <a:effectLst/>
              <a:latin typeface="Corbel"/>
            </a:endParaRPr>
          </a:p>
          <a:p>
            <a:r>
              <a:rPr lang="en-US" sz="2000" b="0" i="0" dirty="0">
                <a:effectLst/>
                <a:latin typeface="Corbel"/>
              </a:rPr>
              <a:t>Substance use disorder occurs when a person's use of alcohol or another substance (drug) leads to health issues and/or problems at work, school, or home (Medline, 2021).</a:t>
            </a:r>
            <a:r>
              <a:rPr lang="en-US" sz="2000" dirty="0">
                <a:latin typeface="Corbel"/>
              </a:rPr>
              <a:t> </a:t>
            </a:r>
            <a:endParaRPr lang="en-US" dirty="0">
              <a:latin typeface="Corbel"/>
            </a:endParaRPr>
          </a:p>
        </p:txBody>
      </p:sp>
      <p:pic>
        <p:nvPicPr>
          <p:cNvPr id="4" name="Recorded Sound">
            <a:hlinkClick r:id="" action="ppaction://media"/>
            <a:extLst>
              <a:ext uri="{FF2B5EF4-FFF2-40B4-BE49-F238E27FC236}">
                <a16:creationId xmlns:a16="http://schemas.microsoft.com/office/drawing/2014/main" id="{42C714AB-F51A-4465-A517-56F861F30F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2359" y="6142383"/>
            <a:ext cx="609600" cy="609600"/>
          </a:xfrm>
          <a:prstGeom prst="rect">
            <a:avLst/>
          </a:prstGeom>
        </p:spPr>
      </p:pic>
    </p:spTree>
    <p:extLst>
      <p:ext uri="{BB962C8B-B14F-4D97-AF65-F5344CB8AC3E}">
        <p14:creationId xmlns:p14="http://schemas.microsoft.com/office/powerpoint/2010/main" val="223730991"/>
      </p:ext>
    </p:extLst>
  </p:cSld>
  <p:clrMapOvr>
    <a:masterClrMapping/>
  </p:clrMapOvr>
  <mc:AlternateContent xmlns:mc="http://schemas.openxmlformats.org/markup-compatibility/2006" xmlns:p14="http://schemas.microsoft.com/office/powerpoint/2010/main">
    <mc:Choice Requires="p14">
      <p:transition spd="med" p14:dur="700" advTm="27177">
        <p:fade/>
      </p:transition>
    </mc:Choice>
    <mc:Fallback xmlns="">
      <p:transition spd="med" advTm="271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SUD/Dependence?</a:t>
            </a:r>
          </a:p>
        </p:txBody>
      </p:sp>
      <p:sp>
        <p:nvSpPr>
          <p:cNvPr id="6" name="Content Placeholder 5"/>
          <p:cNvSpPr>
            <a:spLocks noGrp="1"/>
          </p:cNvSpPr>
          <p:nvPr>
            <p:ph sz="half" idx="2"/>
          </p:nvPr>
        </p:nvSpPr>
        <p:spPr/>
        <p:txBody>
          <a:bodyPr vert="horz" lIns="91440" tIns="45720" rIns="91440" bIns="45720" rtlCol="0" anchor="t">
            <a:normAutofit/>
          </a:bodyPr>
          <a:lstStyle/>
          <a:p>
            <a:r>
              <a:rPr lang="en-US" sz="2000" i="1" dirty="0"/>
              <a:t>Dependence</a:t>
            </a:r>
            <a:r>
              <a:rPr lang="en-US" sz="2000" dirty="0"/>
              <a:t> was a moderate or severe form of addiction.</a:t>
            </a:r>
          </a:p>
          <a:p>
            <a:r>
              <a:rPr lang="en-US" sz="2000" dirty="0"/>
              <a:t>National Institute of Health  states “</a:t>
            </a:r>
            <a:r>
              <a:rPr lang="en-US" sz="2000" i="1" dirty="0"/>
              <a:t>Dependence</a:t>
            </a:r>
            <a:r>
              <a:rPr lang="en-US" sz="2000" dirty="0"/>
              <a:t> means that when a person stops using a drug, their body goes through withdrawal; a group of physical and mental symptoms that can range from mild (if the drug is a caffeine) to life threating (such as alcohol or opioids, including heroin and prescription pain relivers….) (National Institute Of Health,2017). </a:t>
            </a:r>
          </a:p>
        </p:txBody>
      </p:sp>
      <p:sp>
        <p:nvSpPr>
          <p:cNvPr id="5" name="Content Placeholder 4">
            <a:extLst>
              <a:ext uri="{FF2B5EF4-FFF2-40B4-BE49-F238E27FC236}">
                <a16:creationId xmlns:a16="http://schemas.microsoft.com/office/drawing/2014/main" id="{F294D8BB-E0EC-4BB3-B07C-9C07AB05DCD0}"/>
              </a:ext>
            </a:extLst>
          </p:cNvPr>
          <p:cNvSpPr>
            <a:spLocks noGrp="1"/>
          </p:cNvSpPr>
          <p:nvPr>
            <p:ph sz="half" idx="1"/>
          </p:nvPr>
        </p:nvSpPr>
        <p:spPr/>
        <p:txBody>
          <a:bodyPr vert="horz" lIns="91440" tIns="45720" rIns="91440" bIns="45720" rtlCol="0" anchor="t">
            <a:normAutofit/>
          </a:bodyPr>
          <a:lstStyle/>
          <a:p>
            <a:r>
              <a:rPr lang="en-US" sz="2000" dirty="0"/>
              <a:t>SUD (Substance Use Disorder) is now the medical term for </a:t>
            </a:r>
            <a:r>
              <a:rPr lang="en-US" sz="2000" i="1" dirty="0"/>
              <a:t>addiction</a:t>
            </a:r>
            <a:r>
              <a:rPr lang="en-US" sz="2000" dirty="0"/>
              <a:t>.</a:t>
            </a:r>
          </a:p>
          <a:p>
            <a:r>
              <a:rPr lang="en-US" sz="2000" i="1" dirty="0"/>
              <a:t>Addiction </a:t>
            </a:r>
            <a:r>
              <a:rPr lang="en-US" sz="2000" dirty="0"/>
              <a:t>is a treatable, chronic medical disease involving complex interactions among brain circuits, genetics, the environment, and individuals' life experiences (American Society of Addiction Medicine, 2019). </a:t>
            </a:r>
          </a:p>
        </p:txBody>
      </p:sp>
      <p:pic>
        <p:nvPicPr>
          <p:cNvPr id="3" name="Recorded Sound">
            <a:hlinkClick r:id="" action="ppaction://media"/>
            <a:extLst>
              <a:ext uri="{FF2B5EF4-FFF2-40B4-BE49-F238E27FC236}">
                <a16:creationId xmlns:a16="http://schemas.microsoft.com/office/drawing/2014/main" id="{C50BD0E0-5574-4FC3-92BF-CAACF6AA0D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3212" y="6096000"/>
            <a:ext cx="609600" cy="609600"/>
          </a:xfrm>
          <a:prstGeom prst="rect">
            <a:avLst/>
          </a:prstGeom>
        </p:spPr>
      </p:pic>
    </p:spTree>
    <p:extLst>
      <p:ext uri="{BB962C8B-B14F-4D97-AF65-F5344CB8AC3E}">
        <p14:creationId xmlns:p14="http://schemas.microsoft.com/office/powerpoint/2010/main" val="1989555738"/>
      </p:ext>
    </p:extLst>
  </p:cSld>
  <p:clrMapOvr>
    <a:masterClrMapping/>
  </p:clrMapOvr>
  <mc:AlternateContent xmlns:mc="http://schemas.openxmlformats.org/markup-compatibility/2006" xmlns:p14="http://schemas.microsoft.com/office/powerpoint/2010/main">
    <mc:Choice Requires="p14">
      <p:transition spd="med" p14:dur="700" advTm="54135">
        <p:fade/>
      </p:transition>
    </mc:Choice>
    <mc:Fallback xmlns="">
      <p:transition spd="med" advTm="541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8FED1-12EE-4CE2-BB68-824450864463}"/>
              </a:ext>
            </a:extLst>
          </p:cNvPr>
          <p:cNvSpPr>
            <a:spLocks noGrp="1"/>
          </p:cNvSpPr>
          <p:nvPr>
            <p:ph type="title"/>
          </p:nvPr>
        </p:nvSpPr>
        <p:spPr/>
        <p:txBody>
          <a:bodyPr/>
          <a:lstStyle/>
          <a:p>
            <a:r>
              <a:rPr lang="en-US" dirty="0"/>
              <a:t>Why Is SUD Important?</a:t>
            </a:r>
          </a:p>
        </p:txBody>
      </p:sp>
      <p:sp>
        <p:nvSpPr>
          <p:cNvPr id="3" name="Content Placeholder 2">
            <a:extLst>
              <a:ext uri="{FF2B5EF4-FFF2-40B4-BE49-F238E27FC236}">
                <a16:creationId xmlns:a16="http://schemas.microsoft.com/office/drawing/2014/main" id="{31A8608C-42D0-4E9F-8F20-F8D8D4EDDAA5}"/>
              </a:ext>
            </a:extLst>
          </p:cNvPr>
          <p:cNvSpPr>
            <a:spLocks noGrp="1"/>
          </p:cNvSpPr>
          <p:nvPr>
            <p:ph sz="half" idx="1"/>
          </p:nvPr>
        </p:nvSpPr>
        <p:spPr/>
        <p:txBody>
          <a:bodyPr vert="horz" lIns="91440" tIns="45720" rIns="91440" bIns="45720" rtlCol="0" anchor="t">
            <a:normAutofit fontScale="92500"/>
          </a:bodyPr>
          <a:lstStyle/>
          <a:p>
            <a:r>
              <a:rPr lang="en-US" sz="2000" dirty="0"/>
              <a:t>According to Healthy People 2020, Substance Abuse has a major impact on individuals, families and communities. </a:t>
            </a:r>
          </a:p>
          <a:p>
            <a:r>
              <a:rPr lang="en-US" sz="2000" dirty="0"/>
              <a:t>“As cigarette smoking among those under 18 has fallen, the use of other nicotine products, including e-cigarettes, has taken a drastic leap. All of this is creating a new generation of Americans who are at risk of nicotine addiction” (Surgeon General Report, 2016).</a:t>
            </a:r>
          </a:p>
          <a:p>
            <a:r>
              <a:rPr lang="en-US" sz="2000" dirty="0"/>
              <a:t>Almost 95% of people with substance use problems are considered unaware of their problem (Heathy People, 2020).</a:t>
            </a:r>
          </a:p>
        </p:txBody>
      </p:sp>
      <p:sp>
        <p:nvSpPr>
          <p:cNvPr id="4" name="Content Placeholder 3">
            <a:extLst>
              <a:ext uri="{FF2B5EF4-FFF2-40B4-BE49-F238E27FC236}">
                <a16:creationId xmlns:a16="http://schemas.microsoft.com/office/drawing/2014/main" id="{3826F571-ABBD-4DCE-8763-AB0D4CDBE4F4}"/>
              </a:ext>
            </a:extLst>
          </p:cNvPr>
          <p:cNvSpPr>
            <a:spLocks noGrp="1"/>
          </p:cNvSpPr>
          <p:nvPr>
            <p:ph sz="half" idx="2"/>
          </p:nvPr>
        </p:nvSpPr>
        <p:spPr/>
        <p:txBody>
          <a:bodyPr vert="horz" lIns="91440" tIns="45720" rIns="91440" bIns="45720" rtlCol="0" anchor="t">
            <a:normAutofit fontScale="92500"/>
          </a:bodyPr>
          <a:lstStyle/>
          <a:p>
            <a:r>
              <a:rPr lang="en-US" sz="2000" dirty="0"/>
              <a:t>“One of the most used highly abused substances among youth in the U.S is alcohol” (</a:t>
            </a:r>
            <a:r>
              <a:rPr lang="en-US" sz="2000" dirty="0" err="1"/>
              <a:t>Youth.Gov</a:t>
            </a:r>
            <a:r>
              <a:rPr lang="en-US" sz="2000" dirty="0"/>
              <a:t>).</a:t>
            </a:r>
          </a:p>
          <a:p>
            <a:r>
              <a:rPr lang="en-US" sz="2000" dirty="0"/>
              <a:t>Substance Use Disorder is important because it can potentially affect how individuals relate to others and make good healthy choices. </a:t>
            </a:r>
            <a:endParaRPr lang="en-US" dirty="0">
              <a:ea typeface="+mn-lt"/>
              <a:cs typeface="+mn-lt"/>
            </a:endParaRPr>
          </a:p>
        </p:txBody>
      </p:sp>
      <p:pic>
        <p:nvPicPr>
          <p:cNvPr id="5" name="Recorded Sound">
            <a:hlinkClick r:id="" action="ppaction://media"/>
            <a:extLst>
              <a:ext uri="{FF2B5EF4-FFF2-40B4-BE49-F238E27FC236}">
                <a16:creationId xmlns:a16="http://schemas.microsoft.com/office/drawing/2014/main" id="{BAF5B43B-4CAD-4434-890A-AC267A2B73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3212" y="6095998"/>
            <a:ext cx="609600" cy="609600"/>
          </a:xfrm>
          <a:prstGeom prst="rect">
            <a:avLst/>
          </a:prstGeom>
        </p:spPr>
      </p:pic>
    </p:spTree>
    <p:extLst>
      <p:ext uri="{BB962C8B-B14F-4D97-AF65-F5344CB8AC3E}">
        <p14:creationId xmlns:p14="http://schemas.microsoft.com/office/powerpoint/2010/main" val="4288166303"/>
      </p:ext>
    </p:extLst>
  </p:cSld>
  <p:clrMapOvr>
    <a:masterClrMapping/>
  </p:clrMapOvr>
  <mc:AlternateContent xmlns:mc="http://schemas.openxmlformats.org/markup-compatibility/2006" xmlns:p14="http://schemas.microsoft.com/office/powerpoint/2010/main">
    <mc:Choice Requires="p14">
      <p:transition spd="med" p14:dur="700" advTm="54646">
        <p:fade/>
      </p:transition>
    </mc:Choice>
    <mc:Fallback xmlns="">
      <p:transition spd="med" advTm="54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Are Substances Categorized? </a:t>
            </a:r>
          </a:p>
        </p:txBody>
      </p:sp>
      <p:sp>
        <p:nvSpPr>
          <p:cNvPr id="4" name="Content Placeholder 3"/>
          <p:cNvSpPr>
            <a:spLocks noGrp="1"/>
          </p:cNvSpPr>
          <p:nvPr>
            <p:ph sz="half" idx="2"/>
          </p:nvPr>
        </p:nvSpPr>
        <p:spPr/>
        <p:txBody>
          <a:bodyPr vert="horz" lIns="91440" tIns="45720" rIns="91440" bIns="45720" rtlCol="0" anchor="t">
            <a:normAutofit/>
          </a:bodyPr>
          <a:lstStyle/>
          <a:p>
            <a:r>
              <a:rPr lang="en-US" sz="2000" dirty="0"/>
              <a:t>Depressants (Alcohol, beer) </a:t>
            </a:r>
          </a:p>
          <a:p>
            <a:r>
              <a:rPr lang="en-US" sz="2000" dirty="0"/>
              <a:t>Nicotine (cigarettes, vapes)</a:t>
            </a:r>
          </a:p>
          <a:p>
            <a:r>
              <a:rPr lang="en-US" sz="2000" dirty="0"/>
              <a:t>Marijuana (</a:t>
            </a:r>
            <a:r>
              <a:rPr lang="en-US" sz="2000" b="0" i="0" dirty="0">
                <a:effectLst/>
                <a:latin typeface="Lucida Grande"/>
              </a:rPr>
              <a:t>cannabis, THC)</a:t>
            </a:r>
            <a:endParaRPr lang="en-US" sz="2000" dirty="0"/>
          </a:p>
          <a:p>
            <a:r>
              <a:rPr lang="en-US" sz="2000" dirty="0"/>
              <a:t>Opiates (heroin, codeine, oxytocin)</a:t>
            </a:r>
          </a:p>
          <a:p>
            <a:r>
              <a:rPr lang="en-US" sz="2000" dirty="0"/>
              <a:t>Prescription medicines (anxiety pills, pain pills) </a:t>
            </a:r>
          </a:p>
        </p:txBody>
      </p:sp>
      <p:sp>
        <p:nvSpPr>
          <p:cNvPr id="6" name="Content Placeholder 5"/>
          <p:cNvSpPr>
            <a:spLocks noGrp="1"/>
          </p:cNvSpPr>
          <p:nvPr>
            <p:ph sz="quarter" idx="4"/>
          </p:nvPr>
        </p:nvSpPr>
        <p:spPr/>
        <p:txBody>
          <a:bodyPr vert="horz" lIns="91440" tIns="45720" rIns="91440" bIns="45720" rtlCol="0" anchor="t">
            <a:normAutofit/>
          </a:bodyPr>
          <a:lstStyle/>
          <a:p>
            <a:r>
              <a:rPr lang="en-US" sz="2000" dirty="0"/>
              <a:t>Stimulants (Cocaine, methamphetamine ) </a:t>
            </a:r>
          </a:p>
          <a:p>
            <a:r>
              <a:rPr lang="en-US" sz="2000" dirty="0"/>
              <a:t>Hallucinogens (mushrooms, ecstasy)</a:t>
            </a:r>
          </a:p>
          <a:p>
            <a:r>
              <a:rPr lang="en-US" sz="2000" dirty="0"/>
              <a:t> Inhalants (glue, gasoline)</a:t>
            </a:r>
          </a:p>
          <a:p>
            <a:r>
              <a:rPr lang="en-US" sz="2000" dirty="0"/>
              <a:t>Synthetics (K2/spice, bath salt)</a:t>
            </a:r>
            <a:r>
              <a:rPr lang="en-US" dirty="0"/>
              <a:t> </a:t>
            </a:r>
          </a:p>
          <a:p>
            <a:endParaRPr lang="en-US" dirty="0"/>
          </a:p>
          <a:p>
            <a:endParaRPr lang="en-US" dirty="0"/>
          </a:p>
          <a:p>
            <a:endParaRPr lang="en-US" dirty="0"/>
          </a:p>
        </p:txBody>
      </p:sp>
      <p:pic>
        <p:nvPicPr>
          <p:cNvPr id="8" name="Graphic 7" descr="Flowchart outline">
            <a:extLst>
              <a:ext uri="{FF2B5EF4-FFF2-40B4-BE49-F238E27FC236}">
                <a16:creationId xmlns:a16="http://schemas.microsoft.com/office/drawing/2014/main" id="{58D2C3D3-89AA-40B1-BCE0-0260A0786A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2412" y="533400"/>
            <a:ext cx="1828800" cy="1020762"/>
          </a:xfrm>
          <a:prstGeom prst="rect">
            <a:avLst/>
          </a:prstGeom>
        </p:spPr>
      </p:pic>
      <p:pic>
        <p:nvPicPr>
          <p:cNvPr id="3" name="Recorded Sound">
            <a:hlinkClick r:id="" action="ppaction://media"/>
            <a:extLst>
              <a:ext uri="{FF2B5EF4-FFF2-40B4-BE49-F238E27FC236}">
                <a16:creationId xmlns:a16="http://schemas.microsoft.com/office/drawing/2014/main" id="{1297CD64-B640-482D-AA21-5705E0BC90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6890" y="6066180"/>
            <a:ext cx="609600" cy="609600"/>
          </a:xfrm>
          <a:prstGeom prst="rect">
            <a:avLst/>
          </a:prstGeom>
        </p:spPr>
      </p:pic>
    </p:spTree>
    <p:extLst>
      <p:ext uri="{BB962C8B-B14F-4D97-AF65-F5344CB8AC3E}">
        <p14:creationId xmlns:p14="http://schemas.microsoft.com/office/powerpoint/2010/main" val="4135151317"/>
      </p:ext>
    </p:extLst>
  </p:cSld>
  <p:clrMapOvr>
    <a:masterClrMapping/>
  </p:clrMapOvr>
  <mc:AlternateContent xmlns:mc="http://schemas.openxmlformats.org/markup-compatibility/2006" xmlns:p14="http://schemas.microsoft.com/office/powerpoint/2010/main">
    <mc:Choice Requires="p14">
      <p:transition spd="med" p14:dur="700" advTm="50164">
        <p:fade/>
      </p:transition>
    </mc:Choice>
    <mc:Fallback xmlns="">
      <p:transition spd="med" advTm="501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TF00001018.potx" id="{D19C2884-2C55-4C1A-A5C2-5D03FF1F35A4}" vid="{5F7A9C6A-558C-4654-B762-2F22BC904FAE}"/>
    </a:ext>
  </a:ext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8E23771CF1D34AAF3BF8CDB18F972C" ma:contentTypeVersion="2" ma:contentTypeDescription="Create a new document." ma:contentTypeScope="" ma:versionID="1f6a47344b1a79c5b630cb43bab90be0">
  <xsd:schema xmlns:xsd="http://www.w3.org/2001/XMLSchema" xmlns:xs="http://www.w3.org/2001/XMLSchema" xmlns:p="http://schemas.microsoft.com/office/2006/metadata/properties" xmlns:ns3="c4ae61b1-ffa0-493a-8930-4864d6473f66" targetNamespace="http://schemas.microsoft.com/office/2006/metadata/properties" ma:root="true" ma:fieldsID="9edf2001f5f0a75e9bc2be9a5e5eb473" ns3:_="">
    <xsd:import namespace="c4ae61b1-ffa0-493a-8930-4864d6473f66"/>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ae61b1-ffa0-493a-8930-4864d6473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3D87376-AA1C-469C-B88F-5A8CA271B0A2}">
  <ds:schemaRefs>
    <ds:schemaRef ds:uri="c4ae61b1-ffa0-493a-8930-4864d6473f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40D286C-F3EC-47BC-B671-78D4D578F029}">
  <ds:schemaRefs>
    <ds:schemaRef ds:uri="http://schemas.microsoft.com/sharepoint/v3/contenttype/forms"/>
  </ds:schemaRefs>
</ds:datastoreItem>
</file>

<file path=customXml/itemProps3.xml><?xml version="1.0" encoding="utf-8"?>
<ds:datastoreItem xmlns:ds="http://schemas.openxmlformats.org/officeDocument/2006/customXml" ds:itemID="{BDB9C766-28B0-40C9-9ECA-C3EFB44EB7E4}">
  <ds:schemaRefs>
    <ds:schemaRef ds:uri="http://schemas.openxmlformats.org/package/2006/metadata/core-properties"/>
    <ds:schemaRef ds:uri="http://schemas.microsoft.com/office/2006/documentManagement/types"/>
    <ds:schemaRef ds:uri="http://purl.org/dc/elements/1.1/"/>
    <ds:schemaRef ds:uri="http://purl.org/dc/dcmitype/"/>
    <ds:schemaRef ds:uri="http://schemas.microsoft.com/office/2006/metadata/properties"/>
    <ds:schemaRef ds:uri="http://schemas.microsoft.com/office/infopath/2007/PartnerControls"/>
    <ds:schemaRef ds:uri="c4ae61b1-ffa0-493a-8930-4864d6473f66"/>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Chalkboard education presentation (widescreen)</Template>
  <TotalTime>17305</TotalTime>
  <Words>2525</Words>
  <Application>Microsoft Office PowerPoint</Application>
  <PresentationFormat>Custom</PresentationFormat>
  <Paragraphs>166</Paragraphs>
  <Slides>16</Slides>
  <Notes>11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Calibri</vt:lpstr>
      <vt:lpstr>Consolas</vt:lpstr>
      <vt:lpstr>Corbel</vt:lpstr>
      <vt:lpstr>Helvetica</vt:lpstr>
      <vt:lpstr>Lucida Grande</vt:lpstr>
      <vt:lpstr>Maven Pro</vt:lpstr>
      <vt:lpstr>noto_sansregular</vt:lpstr>
      <vt:lpstr>Source Sans Pro Web</vt:lpstr>
      <vt:lpstr>Wingdings</vt:lpstr>
      <vt:lpstr>Chalkboard 16x9</vt:lpstr>
      <vt:lpstr>Youth Against Smoking </vt:lpstr>
      <vt:lpstr>Overview </vt:lpstr>
      <vt:lpstr>Target Population</vt:lpstr>
      <vt:lpstr>Data</vt:lpstr>
      <vt:lpstr>Data</vt:lpstr>
      <vt:lpstr>What Is SUD (Substance Use Disorder)? </vt:lpstr>
      <vt:lpstr>What is SUD/Dependence?</vt:lpstr>
      <vt:lpstr>Why Is SUD Important?</vt:lpstr>
      <vt:lpstr>How Are Substances Categorized? </vt:lpstr>
      <vt:lpstr>Risk Factors </vt:lpstr>
      <vt:lpstr>Signs &amp; Symptoms </vt:lpstr>
      <vt:lpstr>Treatment(s) or Prevention </vt:lpstr>
      <vt:lpstr>When To See A Doctor Or Emergency Help</vt:lpstr>
      <vt:lpstr>Where To Find Help </vt:lpstr>
      <vt:lpstr>Community Health Coalition</vt:lpstr>
      <vt:lpstr> 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Against Smoking</dc:title>
  <dc:creator>Community  Coalition</dc:creator>
  <cp:lastModifiedBy>sara solomon</cp:lastModifiedBy>
  <cp:revision>11</cp:revision>
  <dcterms:created xsi:type="dcterms:W3CDTF">2021-10-06T19:19:10Z</dcterms:created>
  <dcterms:modified xsi:type="dcterms:W3CDTF">2021-10-26T20:03:47Z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0x010100028E23771CF1D34AAF3BF8CDB18F972C</vt:lpwstr>
  </property>
</Properties>
</file>